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304" r:id="rId4"/>
    <p:sldId id="317" r:id="rId5"/>
    <p:sldId id="318" r:id="rId6"/>
    <p:sldId id="326" r:id="rId7"/>
    <p:sldId id="327" r:id="rId8"/>
    <p:sldId id="328" r:id="rId9"/>
    <p:sldId id="319" r:id="rId10"/>
    <p:sldId id="310" r:id="rId11"/>
    <p:sldId id="311" r:id="rId12"/>
    <p:sldId id="312" r:id="rId13"/>
    <p:sldId id="313" r:id="rId14"/>
    <p:sldId id="331" r:id="rId15"/>
    <p:sldId id="2016" r:id="rId16"/>
    <p:sldId id="329" r:id="rId17"/>
    <p:sldId id="306" r:id="rId18"/>
    <p:sldId id="307" r:id="rId19"/>
    <p:sldId id="260" r:id="rId20"/>
    <p:sldId id="267" r:id="rId21"/>
    <p:sldId id="271" r:id="rId22"/>
    <p:sldId id="272" r:id="rId23"/>
    <p:sldId id="276" r:id="rId24"/>
    <p:sldId id="279" r:id="rId25"/>
    <p:sldId id="332" r:id="rId26"/>
    <p:sldId id="333" r:id="rId27"/>
    <p:sldId id="283" r:id="rId28"/>
    <p:sldId id="338" r:id="rId29"/>
    <p:sldId id="340" r:id="rId30"/>
    <p:sldId id="259" r:id="rId31"/>
    <p:sldId id="258" r:id="rId32"/>
    <p:sldId id="264" r:id="rId33"/>
    <p:sldId id="266" r:id="rId34"/>
    <p:sldId id="263" r:id="rId35"/>
    <p:sldId id="1901" r:id="rId36"/>
    <p:sldId id="1942" r:id="rId37"/>
    <p:sldId id="1943" r:id="rId38"/>
    <p:sldId id="1928" r:id="rId39"/>
    <p:sldId id="1944" r:id="rId40"/>
    <p:sldId id="1945" r:id="rId41"/>
    <p:sldId id="1946" r:id="rId42"/>
    <p:sldId id="1947" r:id="rId43"/>
    <p:sldId id="1948" r:id="rId44"/>
    <p:sldId id="1949" r:id="rId45"/>
    <p:sldId id="1950" r:id="rId46"/>
    <p:sldId id="1951" r:id="rId47"/>
    <p:sldId id="1954" r:id="rId48"/>
    <p:sldId id="1955" r:id="rId49"/>
    <p:sldId id="1956" r:id="rId50"/>
    <p:sldId id="1966" r:id="rId51"/>
    <p:sldId id="1958" r:id="rId52"/>
    <p:sldId id="1959" r:id="rId53"/>
    <p:sldId id="1970" r:id="rId54"/>
    <p:sldId id="1971" r:id="rId55"/>
    <p:sldId id="1964" r:id="rId56"/>
    <p:sldId id="1929" r:id="rId57"/>
    <p:sldId id="1972" r:id="rId58"/>
    <p:sldId id="1973" r:id="rId59"/>
    <p:sldId id="1927" r:id="rId60"/>
    <p:sldId id="1936" r:id="rId61"/>
    <p:sldId id="1997" r:id="rId62"/>
    <p:sldId id="1996" r:id="rId63"/>
    <p:sldId id="2018" r:id="rId64"/>
    <p:sldId id="2015" r:id="rId65"/>
    <p:sldId id="2017" r:id="rId66"/>
    <p:sldId id="2000" r:id="rId67"/>
    <p:sldId id="1938" r:id="rId68"/>
    <p:sldId id="2003" r:id="rId69"/>
    <p:sldId id="2004" r:id="rId70"/>
    <p:sldId id="2005" r:id="rId71"/>
    <p:sldId id="2019" r:id="rId72"/>
    <p:sldId id="1802" r:id="rId73"/>
    <p:sldId id="1808" r:id="rId74"/>
    <p:sldId id="2008" r:id="rId75"/>
    <p:sldId id="2009" r:id="rId76"/>
    <p:sldId id="1833" r:id="rId77"/>
    <p:sldId id="2014" r:id="rId78"/>
    <p:sldId id="1835" r:id="rId79"/>
    <p:sldId id="1836" r:id="rId80"/>
    <p:sldId id="1837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0" autoAdjust="0"/>
    <p:restoredTop sz="94635"/>
  </p:normalViewPr>
  <p:slideViewPr>
    <p:cSldViewPr snapToGrid="0">
      <p:cViewPr varScale="1">
        <p:scale>
          <a:sx n="105" d="100"/>
          <a:sy n="105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05E86-17F4-4314-ACF6-F0A5160818A5}" type="datetimeFigureOut">
              <a:rPr lang="en-US" smtClean="0"/>
              <a:t>12/7/24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8932D-3E49-4E98-A9FD-4AC34608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BA48A33-3639-F246-9808-AAC6AE179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7FFBB-BF7F-4B8A-822A-C8F1D0C72AB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38CCCC2-9ED9-78F0-A0F5-CD97684CF7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30B8818-15E0-B54A-7085-CB7E259D0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31">
            <a:extLst>
              <a:ext uri="{FF2B5EF4-FFF2-40B4-BE49-F238E27FC236}">
                <a16:creationId xmlns:a16="http://schemas.microsoft.com/office/drawing/2014/main" id="{6672F894-F2B7-E168-7256-B4C12BF2B5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fld id="{D94C4EFC-B55E-491F-9326-C0DBC3A2830A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D7A971F-1E88-22C6-4E52-C402D0B45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BC39B79-11D5-9B68-14E8-25065F0D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63650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4E42F4-8DCC-3F27-30EA-7B8A10E0D5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612B5-D0B6-4EEA-9740-1332A22DDE72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2190338" name="Rectangle 2">
            <a:extLst>
              <a:ext uri="{FF2B5EF4-FFF2-40B4-BE49-F238E27FC236}">
                <a16:creationId xmlns:a16="http://schemas.microsoft.com/office/drawing/2014/main" id="{740CD625-AE55-7057-77F7-D8B05A44537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6813" y="685800"/>
            <a:ext cx="4668837" cy="3502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0339" name="Rectangle 3">
            <a:extLst>
              <a:ext uri="{FF2B5EF4-FFF2-40B4-BE49-F238E27FC236}">
                <a16:creationId xmlns:a16="http://schemas.microsoft.com/office/drawing/2014/main" id="{8314E365-6782-96D0-08DC-4783269A9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416425"/>
            <a:ext cx="5175250" cy="4186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2BCCBA9-E4DF-AC9C-5D8F-2CB92BF10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8A135-2F95-46D4-9CF9-4AE2EFE549A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27F385D-418D-5023-9621-6A5868825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C12184C-89D5-D21F-6F2D-84EAC9D00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1225BA5-6653-493C-38B7-C5BB19767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2C3C5-BE69-4D58-BD91-5844D8C7E2B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C5B8914-912A-79B6-8727-DEE382DF71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E0E0BF7-245E-CB56-0062-6A563A240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4C0737E-00E1-B082-541F-7C87F3C266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0788D-0932-4F31-A6D5-D35A7A250D89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89A3A65-D4B2-7913-847C-27F5B18E2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1F03A20-6F44-2534-C571-C39794D43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CB8A31-3E72-D94D-8EBD-83E51631F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608FD-8276-466C-9ABD-6A0EDCFC8D4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28BCFFD0-B730-74E0-F882-7466242A82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30EB7D4-1211-79C4-29A9-F98A36E03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962E661-DB4B-043F-EAB9-6BB806880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4DEFE-E985-40BD-BCB7-127F1F4A0285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EE5BE32A-665F-6C3F-C0EB-C5A34316B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57F74EE-2875-36D4-AD7B-83D29254D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75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0190516-A944-5188-4BC6-C83CD93BF4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98484-22A8-48BC-B475-744B8F516A1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A2B48A3-F263-F994-6633-7D2FCF4AA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5BEDEE8-C912-EE3D-E81F-BC4108DD0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4962543-B341-FE91-8E0E-57F7FC49D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8AC72-4196-4088-A855-10C99C08E03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FA6134C-2132-DAB6-322B-7ED225FC4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37E0536-E52F-02FD-973B-14341F1FE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962E661-DB4B-043F-EAB9-6BB806880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4DEFE-E985-40BD-BCB7-127F1F4A0285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EE5BE32A-665F-6C3F-C0EB-C5A34316B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57F74EE-2875-36D4-AD7B-83D29254D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545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5965-602E-8112-C36C-184F1D130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2B47E-C85C-87BD-050F-A4F26C452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63043-3DC8-58EB-2075-D7F9BF9B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D13D-90A7-7A1A-C276-173BBE1B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438A6-4580-F194-2F3D-21BAEF94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EE3B-E91D-692E-B7A8-9C176D25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9CBC8-008F-7F0C-1181-E1243BB74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ACEE-D77F-9BB9-5FC1-5967E7F0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FD92E-FDAC-6377-BA88-5DA868A0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4B177-E694-DB6B-BB45-E5FA8D36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C1D235-CADE-4A7E-7FD9-F5C52F903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81306-7DE7-A2B7-F5D1-C21EA196E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9CDCC-21B5-2149-15A7-8AF30E31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5C789-A642-75D1-DD1E-22C72DDF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7CE88-0D9C-C2D1-24C8-CC7CE888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9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6C94-499C-47E8-479D-3506B7BC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6F74-DF5C-8A56-AA80-1A89F53A5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CC682-79BD-6377-C31B-A02D6AE53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E92B0-30A1-7BDD-0C1A-778FBF75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E0C8E-125F-F570-FFD0-319D0140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B0E60-5A47-F250-AD60-08BEA809D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EBF3D2D-8CE3-4409-9EAA-6EAF7AC9F1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70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6C25-39A0-D46B-4AC3-A883B6B1C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741B-E61D-D3CE-222C-6C54A03B3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E648B-C963-68C2-FBBE-69888379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F529B-D994-A7AC-D8B8-C2D47076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BC62B-1B3A-D26A-D2FE-867E2904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8857-757C-0B11-DF76-ADA33D27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F3DB6-C9F3-2A96-366E-F62DB0753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E232-2790-168E-BF0B-18EF04A7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C27EC-5A8F-5E73-8F97-DBA86873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151AF-CBB6-DAA7-9B57-012B390C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3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FE4F6-124B-DA01-B3CC-740E0587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95C17-82C7-AC11-B821-4FD413467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0A223-FCCD-426E-99DB-3F1034552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6714F-83EF-DF8E-1950-5A95FEE3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75ACA-7803-1F1E-190E-960789E6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6FAA5-D81E-A2BD-3367-F30974BB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FF1D-F12C-D36C-464E-A72CC88D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0FEC7-C7DC-9279-4F9E-4905F31EC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7D85-47E2-054E-E300-B7EDB578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9E724-AABE-C620-4BCA-E7B99C0D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8A4AE-418A-E41E-57BE-6DFB559DD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130A4-02D8-F354-109C-AF4753E0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6276CA-F98C-5CB3-DA7E-C1C589BD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977D7-CEDE-CF40-9931-41975C94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9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C5F5-0250-2EC4-EA6E-C3A1BBD4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B6C24B-CA55-D4C0-4B4D-216FB03CE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5CD85-0075-6224-8D1B-9F097A8C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69FC1-4F13-1698-D9E0-E8C8E518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8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D2FDF-2C9E-61E1-1ADC-07616192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498F8-AF4C-AE56-3D80-A525B9D1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09963-5944-B940-0CE1-BD7A06D3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6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C725-CA1D-024A-30E4-EEF16F63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3D741-A196-009F-BC4D-E9466D64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4966D-4318-A374-F083-3647BDD36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718B0-A082-9B2B-086E-5AA6E6A1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7C5F7-BD0C-2C05-94FB-7CE31C59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17CEA-116C-745E-12B0-E42FDE7B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1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BD37-E581-2B16-5242-9BE50C6D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D90FC-F363-BCBC-428F-5F17A6C38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D716-181E-50CD-B91D-CA2EF8F78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DC670-C53A-0538-308D-966AF20D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8DE0D-084D-0496-977F-7E0CC69C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4BB26-0FF7-3CA3-39A5-DBD78C81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B4366-99AE-288E-A61C-C61F6272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CA3DC-0065-0A9F-4BCD-6B8F2B79D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B4787-ACD9-98FE-4349-ADEE70E1C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220669-47AB-447B-BA12-3C49A955E851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473E3-8F79-2B6C-BD63-E82DD8490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1E210-3CFA-1910-2B0D-A0DF7A3B2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0883CC-8A73-4E8E-B37D-4044646B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Y2edzGYWyU?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FD93AsNZEc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Balloon_model_distances_galaxies.ht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istory_of_the_Universe.h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83B6-B29E-FAAF-5EDA-7FC2BA4903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Stars, Galaxies, and the Universe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66BFC-87CE-0BB6-705C-4DD7781935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3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7E75-844E-4E59-6867-EA4C5D46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4421EA-1C73-46A1-60EB-5ED77E4F8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9"/>
          <a:stretch/>
        </p:blipFill>
        <p:spPr bwMode="auto">
          <a:xfrm>
            <a:off x="2584438" y="200346"/>
            <a:ext cx="7023123" cy="58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D73725-775A-9398-CA97-97CE249DA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74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view of Spectroscopy">
            <a:extLst>
              <a:ext uri="{FF2B5EF4-FFF2-40B4-BE49-F238E27FC236}">
                <a16:creationId xmlns:a16="http://schemas.microsoft.com/office/drawing/2014/main" id="{EDD9B0AB-3596-534F-390A-AED4F454D1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4521"/>
            <a:ext cx="10905066" cy="52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ainbow colored brick wall&#10;&#10;Description automatically generated">
            <a:extLst>
              <a:ext uri="{FF2B5EF4-FFF2-40B4-BE49-F238E27FC236}">
                <a16:creationId xmlns:a16="http://schemas.microsoft.com/office/drawing/2014/main" id="{5666AA3D-4338-7003-3326-97C6DE9EF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1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A859-1EA9-BF46-498B-EC06E06B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out the light from a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7AC6-A934-8F48-7BAD-16223EF9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“Creating a spectrum”</a:t>
            </a:r>
          </a:p>
          <a:p>
            <a:pPr marL="514350" indent="-514350">
              <a:buAutoNum type="arabicPeriod"/>
            </a:pPr>
            <a:r>
              <a:rPr lang="en-US" dirty="0"/>
              <a:t>Informs us what the surface temperature of the star is</a:t>
            </a:r>
          </a:p>
          <a:p>
            <a:pPr marL="514350" indent="-514350">
              <a:buAutoNum type="arabicPeriod"/>
            </a:pPr>
            <a:r>
              <a:rPr lang="en-US" dirty="0"/>
              <a:t>Informs us on what atomic elements are present on the surface of the star.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B1D0A8-3167-CF76-3858-C6BE4BFDC28C}"/>
              </a:ext>
            </a:extLst>
          </p:cNvPr>
          <p:cNvSpPr txBox="1">
            <a:spLocks/>
          </p:cNvSpPr>
          <p:nvPr/>
        </p:nvSpPr>
        <p:spPr>
          <a:xfrm>
            <a:off x="437508" y="4851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/>
              <a:t>The physics on Earth applies in space.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380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ousands of white-ish dots scattered on a black background, strongly concentrated towards the center">
            <a:extLst>
              <a:ext uri="{FF2B5EF4-FFF2-40B4-BE49-F238E27FC236}">
                <a16:creationId xmlns:a16="http://schemas.microsoft.com/office/drawing/2014/main" id="{DBE364CC-4BE6-5D4F-C0AF-F1ABE7CD0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 b="22477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2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Hertzsprung-Russell diagram animation">
            <a:hlinkClick r:id="" action="ppaction://media"/>
            <a:extLst>
              <a:ext uri="{FF2B5EF4-FFF2-40B4-BE49-F238E27FC236}">
                <a16:creationId xmlns:a16="http://schemas.microsoft.com/office/drawing/2014/main" id="{6B9A1FC8-964D-4F14-FF4D-BFDE8C786850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2" y="643466"/>
            <a:ext cx="986029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F2F5-3E69-0D03-7B32-C9DD4FCDA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star’s mass determines its destiny.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771C6-8BC5-A3D0-E9DB-DE921D61D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04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9A603E2-9CD3-4E1D-E38E-7F3B66E107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 anchor="ctr"/>
          <a:lstStyle/>
          <a:p>
            <a:r>
              <a:rPr lang="en-US" altLang="en-US" sz="4400"/>
              <a:t>`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122FE66-B6C2-6609-BF57-F8B349F26C4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68E7399-8ACF-F523-1448-D526EE91B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7"/>
          <a:stretch/>
        </p:blipFill>
        <p:spPr bwMode="auto">
          <a:xfrm>
            <a:off x="1549401" y="678657"/>
            <a:ext cx="9091613" cy="55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EC7DC690-2DFC-15DF-D7D8-6C23E86AC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448" y="6073144"/>
            <a:ext cx="879475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>
                <a:latin typeface="+mj-lt"/>
              </a:rPr>
              <a:t>Hotter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C85E654-1637-2CD3-F461-FE17D0441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256" y="6139407"/>
            <a:ext cx="88678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>
                <a:latin typeface="+mj-lt"/>
              </a:rPr>
              <a:t>Cooler</a:t>
            </a:r>
            <a:endParaRPr lang="en-US" altLang="en-US">
              <a:latin typeface="+mj-lt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4E82A84-1F4C-708C-67E6-47B97CDA5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049" y="5438775"/>
            <a:ext cx="1042988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>
                <a:latin typeface="+mj-lt"/>
              </a:rPr>
              <a:t>Dimmer</a:t>
            </a:r>
            <a:endParaRPr lang="en-US" altLang="en-US">
              <a:latin typeface="+mj-lt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E0F0C07-C21F-0F7B-88AF-CED18C9B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60" y="686102"/>
            <a:ext cx="99315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 dirty="0">
                <a:latin typeface="+mj-lt"/>
              </a:rPr>
              <a:t>Brighter</a:t>
            </a:r>
            <a:endParaRPr lang="en-US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D9502B0-BBE9-F916-4FAD-2B33C3C72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EE39AA5-4B83-45F2-0459-D2D0CA2AD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15CF8A0-969A-83F1-B050-E5DFDF133EC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290514"/>
            <a:ext cx="9091613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0B52156D-2CA0-B78D-475F-E7062FEA2B9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3226" r="4643" b="14516"/>
          <a:stretch>
            <a:fillRect/>
          </a:stretch>
        </p:blipFill>
        <p:spPr bwMode="auto">
          <a:xfrm>
            <a:off x="1905001" y="914400"/>
            <a:ext cx="480536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5529-BC49-DB4B-5B78-7324B7C6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2835C-DD07-7BAD-56D7-D84DBEC1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dirty="0"/>
              <a:t>Most of the solar system’s planets: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Are made of rocks and minerals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Are made of gas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Revolve (orbit) around the Sun in the same direction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Rotate in the same direction as they orbit the Sun</a:t>
            </a:r>
            <a:endParaRPr lang="en-US" altLang="en-US" b="1" dirty="0"/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3 and 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60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B7019DAF-6DCD-C1A0-DDCA-9CFA245AD1F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2309" r="16653" b="7629"/>
          <a:stretch>
            <a:fillRect/>
          </a:stretch>
        </p:blipFill>
        <p:spPr bwMode="auto">
          <a:xfrm>
            <a:off x="2057400" y="0"/>
            <a:ext cx="624363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AD88871A-AFC4-665D-47A1-E936F242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6280150"/>
            <a:ext cx="14381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ptos" panose="020B0004020202020204" pitchFamily="34" charset="0"/>
              </a:rPr>
              <a:t>Temperature</a:t>
            </a:r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80F2D9B3-77E0-F759-9F72-877C111697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0913" y="6553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FDD3CB2B-F1D8-CFC0-82CF-0ED8560615C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47650" y="2709347"/>
            <a:ext cx="12797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ptos" panose="020B0004020202020204" pitchFamily="34" charset="0"/>
              </a:rPr>
              <a:t>Luminosity</a:t>
            </a:r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5F74893C-ADA3-EB87-455B-F2B3A888F751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1395413" y="18669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F53787B3-6B1B-C900-6D1E-BE88357E2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4" y="42863"/>
            <a:ext cx="290663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Aptos" panose="020B0004020202020204" pitchFamily="34" charset="0"/>
              </a:rPr>
              <a:t>Stars more massive than </a:t>
            </a:r>
          </a:p>
          <a:p>
            <a:r>
              <a:rPr lang="en-US" altLang="en-US" sz="2800" dirty="0">
                <a:latin typeface="Aptos" panose="020B0004020202020204" pitchFamily="34" charset="0"/>
              </a:rPr>
              <a:t>150</a:t>
            </a:r>
            <a:r>
              <a:rPr lang="en-US" altLang="en-US" sz="2800" i="1" dirty="0">
                <a:latin typeface="Aptos" panose="020B0004020202020204" pitchFamily="34" charset="0"/>
              </a:rPr>
              <a:t>M</a:t>
            </a:r>
            <a:r>
              <a:rPr lang="en-US" altLang="en-US" sz="2800" baseline="-25000" dirty="0">
                <a:latin typeface="Aptos" panose="020B0004020202020204" pitchFamily="34" charset="0"/>
              </a:rPr>
              <a:t>Sun</a:t>
            </a:r>
            <a:r>
              <a:rPr lang="en-US" altLang="en-US" sz="2800" dirty="0">
                <a:latin typeface="Aptos" panose="020B0004020202020204" pitchFamily="34" charset="0"/>
              </a:rPr>
              <a:t> would blow apart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1E505F40-41DF-ACEF-8B27-C1744C5A9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438" y="152400"/>
            <a:ext cx="6172200" cy="15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9711DFE3-744B-A088-5512-E8F6E3AE59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67638" y="3962400"/>
            <a:ext cx="838200" cy="144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54607E0C-7EFA-A76A-4D64-DE26FE225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406" y="3778359"/>
            <a:ext cx="28763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Aptos" panose="020B0004020202020204" pitchFamily="34" charset="0"/>
              </a:rPr>
              <a:t>Stars less massive than </a:t>
            </a:r>
          </a:p>
          <a:p>
            <a:r>
              <a:rPr lang="en-US" altLang="en-US" sz="2800" dirty="0">
                <a:latin typeface="Aptos" panose="020B0004020202020204" pitchFamily="34" charset="0"/>
              </a:rPr>
              <a:t>0.08</a:t>
            </a:r>
            <a:r>
              <a:rPr lang="en-US" altLang="en-US" sz="2800" i="1" dirty="0">
                <a:latin typeface="Aptos" panose="020B0004020202020204" pitchFamily="34" charset="0"/>
              </a:rPr>
              <a:t>M</a:t>
            </a:r>
            <a:r>
              <a:rPr lang="en-US" altLang="en-US" sz="2800" baseline="-25000" dirty="0">
                <a:latin typeface="Aptos" panose="020B0004020202020204" pitchFamily="34" charset="0"/>
              </a:rPr>
              <a:t>Sun</a:t>
            </a:r>
            <a:r>
              <a:rPr lang="en-US" altLang="en-US" sz="2800" dirty="0">
                <a:latin typeface="Aptos" panose="020B0004020202020204" pitchFamily="34" charset="0"/>
              </a:rPr>
              <a:t> can’t sustain fusion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B4859C2D-187D-0E7B-A8E7-6BF645262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876801"/>
            <a:ext cx="284174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bg1"/>
                </a:solidFill>
                <a:latin typeface="Aptos" panose="020B0004020202020204" pitchFamily="34" charset="0"/>
              </a:rPr>
              <a:t>Degenerate Stars</a:t>
            </a:r>
          </a:p>
          <a:p>
            <a:endParaRPr lang="en-US" altLang="en-US">
              <a:latin typeface="Aptos" panose="020B00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5839DB2D-5592-AA45-1201-7DA0F5F4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62" y="6375590"/>
            <a:ext cx="879475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>
                <a:latin typeface="Aptos" panose="020B0004020202020204" pitchFamily="34" charset="0"/>
              </a:rPr>
              <a:t>Hotter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6A46C58-AF2B-1A8C-9247-6F57DC70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757" y="6400800"/>
            <a:ext cx="93487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 dirty="0">
                <a:latin typeface="Aptos" panose="020B0004020202020204" pitchFamily="34" charset="0"/>
              </a:rPr>
              <a:t>Cooler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E5574DE-02C2-B1B8-99DA-E24A68161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00" y="5592887"/>
            <a:ext cx="1080745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>
                <a:latin typeface="Aptos" panose="020B0004020202020204" pitchFamily="34" charset="0"/>
              </a:rPr>
              <a:t>Dimmer</a:t>
            </a:r>
            <a:endParaRPr lang="en-US" altLang="en-US">
              <a:latin typeface="Aptos" panose="020B00040202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AFF6927-4F7D-BDC0-1EBF-CCB57C465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43" y="286540"/>
            <a:ext cx="105221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 dirty="0">
                <a:latin typeface="Aptos" panose="020B0004020202020204" pitchFamily="34" charset="0"/>
              </a:rPr>
              <a:t>Brighter</a:t>
            </a:r>
            <a:endParaRPr lang="en-US" altLang="en-US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760AA869-1249-E5F9-2331-3A7EF0039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74650"/>
            <a:ext cx="4802312" cy="453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latin typeface="Aptos" panose="020B0004020202020204" pitchFamily="34" charset="0"/>
              </a:rPr>
              <a:t>Stars of higher mass have higher core temperature and more rapid fusion, making those stars both more luminous and shorter-lived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800" dirty="0">
              <a:latin typeface="Aptos" panose="020B00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latin typeface="Aptos" panose="020B0004020202020204" pitchFamily="34" charset="0"/>
              </a:rPr>
              <a:t>Stars of lower mass have cooler cores and slower fusion rates, giving them smaller luminosities and longer lifetimes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1D5C1D68-FAE5-446F-CE3D-361B9B84D42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083" r="15625" b="5325"/>
          <a:stretch>
            <a:fillRect/>
          </a:stretch>
        </p:blipFill>
        <p:spPr bwMode="auto">
          <a:xfrm>
            <a:off x="1577976" y="762000"/>
            <a:ext cx="54324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77750C51-F5AC-C382-CC0F-3C0492D26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708" y="6385864"/>
            <a:ext cx="879475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>
                <a:latin typeface="Aptos" panose="020B0004020202020204" pitchFamily="34" charset="0"/>
              </a:rPr>
              <a:t>Hotter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C4B4767-9C29-43F7-6934-362777D1A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027" y="6390526"/>
            <a:ext cx="93487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 dirty="0">
                <a:latin typeface="Aptos" panose="020B0004020202020204" pitchFamily="34" charset="0"/>
              </a:rPr>
              <a:t>Cooler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E46A39A-9148-4E2D-1257-5694C85BB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59" y="5848350"/>
            <a:ext cx="1080745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 dirty="0">
                <a:latin typeface="Aptos" panose="020B0004020202020204" pitchFamily="34" charset="0"/>
              </a:rPr>
              <a:t>Dimmer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33311CA-99B0-187C-560F-CE75A4BBA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19" y="762000"/>
            <a:ext cx="105221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kia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i="1" dirty="0">
                <a:latin typeface="Aptos" panose="020B0004020202020204" pitchFamily="34" charset="0"/>
              </a:rPr>
              <a:t>Brighter</a:t>
            </a:r>
            <a:endParaRPr lang="en-US" altLang="en-US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3C314B7-6B43-2E1C-1F4A-C23F8D5C3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latin typeface="Aptos" panose="020B0004020202020204" pitchFamily="34" charset="0"/>
              </a:rPr>
              <a:t>Life after the Main Sequence</a:t>
            </a:r>
            <a:br>
              <a:rPr lang="en-US" altLang="en-US" sz="3200" dirty="0">
                <a:latin typeface="Aptos" panose="020B0004020202020204" pitchFamily="34" charset="0"/>
              </a:rPr>
            </a:br>
            <a:r>
              <a:rPr lang="en-US" altLang="en-US" sz="2400" dirty="0">
                <a:latin typeface="Aptos" panose="020B0004020202020204" pitchFamily="34" charset="0"/>
              </a:rPr>
              <a:t>dividing the stars into groups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B35DE4B-4153-CEEC-A04D-4D224D2FC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 dirty="0">
                <a:latin typeface="Aptos" panose="020B0004020202020204" pitchFamily="34" charset="0"/>
              </a:rPr>
              <a:t>Low mass stars (0.08 – 8 </a:t>
            </a:r>
            <a:r>
              <a:rPr lang="en-US" altLang="en-US" b="1" dirty="0" err="1">
                <a:latin typeface="Aptos" panose="020B0004020202020204" pitchFamily="34" charset="0"/>
              </a:rPr>
              <a:t>Msun</a:t>
            </a:r>
            <a:r>
              <a:rPr lang="en-US" altLang="en-US" b="1" dirty="0">
                <a:latin typeface="Aptos" panose="020B00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b="1" i="1" dirty="0">
                <a:latin typeface="Aptos" panose="020B0004020202020204" pitchFamily="34" charset="0"/>
              </a:rPr>
              <a:t>Planetary Nebula (to White Dwarf)</a:t>
            </a:r>
          </a:p>
          <a:p>
            <a:pPr>
              <a:buFontTx/>
              <a:buNone/>
            </a:pPr>
            <a:endParaRPr lang="en-US" altLang="en-US" dirty="0">
              <a:latin typeface="Aptos" panose="020B0004020202020204" pitchFamily="34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Aptos" panose="020B0004020202020204" pitchFamily="34" charset="0"/>
              </a:rPr>
              <a:t>High mass stars (more than 8 </a:t>
            </a:r>
            <a:r>
              <a:rPr lang="en-US" altLang="en-US" dirty="0" err="1">
                <a:latin typeface="Aptos" panose="020B0004020202020204" pitchFamily="34" charset="0"/>
              </a:rPr>
              <a:t>Msun</a:t>
            </a:r>
            <a:r>
              <a:rPr lang="en-US" altLang="en-US" dirty="0">
                <a:latin typeface="Aptos" panose="020B00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i="1" dirty="0">
                <a:latin typeface="Aptos" panose="020B0004020202020204" pitchFamily="34" charset="0"/>
              </a:rPr>
              <a:t>Supernova (to Neutron star or Black Hole)</a:t>
            </a:r>
          </a:p>
          <a:p>
            <a:pPr>
              <a:buFontTx/>
              <a:buNone/>
            </a:pPr>
            <a:endParaRPr lang="en-US" alt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>
            <a:extLst>
              <a:ext uri="{FF2B5EF4-FFF2-40B4-BE49-F238E27FC236}">
                <a16:creationId xmlns:a16="http://schemas.microsoft.com/office/drawing/2014/main" id="{7C0EBFB6-474B-2341-41F6-36021A4F89B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3226" r="4643" b="14516"/>
          <a:stretch>
            <a:fillRect/>
          </a:stretch>
        </p:blipFill>
        <p:spPr bwMode="auto">
          <a:xfrm>
            <a:off x="3455988" y="457200"/>
            <a:ext cx="53070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Rectangle 6">
            <a:extLst>
              <a:ext uri="{FF2B5EF4-FFF2-40B4-BE49-F238E27FC236}">
                <a16:creationId xmlns:a16="http://schemas.microsoft.com/office/drawing/2014/main" id="{0F3FD6F4-33E4-E06F-FFEC-C353BDAFB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3802063"/>
            <a:ext cx="2214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53EE9421-9D53-5BAB-32F0-B9ADF1AF1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9" y="3989388"/>
            <a:ext cx="1847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C1870A9C-4CBF-58BB-7668-9A730B7C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544639"/>
            <a:ext cx="4572000" cy="16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>
                <a:latin typeface="Aptos" panose="020B0004020202020204" pitchFamily="34" charset="0"/>
              </a:rPr>
              <a:t>Double-shell burning ends with a pulse that ejects the H and He into space as a </a:t>
            </a:r>
            <a:r>
              <a:rPr lang="en-US" altLang="en-US" sz="2800" i="1">
                <a:latin typeface="Aptos" panose="020B0004020202020204" pitchFamily="34" charset="0"/>
              </a:rPr>
              <a:t>planetary nebula</a:t>
            </a:r>
            <a:endParaRPr lang="en-US" altLang="en-US" sz="2800">
              <a:latin typeface="Aptos" panose="020B0004020202020204" pitchFamily="34" charset="0"/>
            </a:endParaRP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95D7935D-CBC0-B579-3C4F-78123C14A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4" y="381001"/>
            <a:ext cx="52871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ptos" panose="020B0004020202020204" pitchFamily="34" charset="0"/>
              </a:rPr>
              <a:t>The End of Lower Mass Stars </a:t>
            </a:r>
            <a:endParaRPr lang="en-US" altLang="en-US">
              <a:latin typeface="Aptos" panose="020B0004020202020204" pitchFamily="34" charset="0"/>
            </a:endParaRPr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7F40C9E3-B805-360F-8D4D-99E356B4E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600450"/>
            <a:ext cx="4572000" cy="298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>
                <a:latin typeface="Aptos" panose="020B0004020202020204" pitchFamily="34" charset="0"/>
              </a:rPr>
              <a:t>Core temperature never grows hot enough for fusion of heavier elements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Aptos" panose="020B00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>
                <a:latin typeface="Aptos" panose="020B0004020202020204" pitchFamily="34" charset="0"/>
              </a:rPr>
              <a:t>Degeneracy pressure supports the white dwarf against gravity</a:t>
            </a:r>
            <a:endParaRPr lang="en-US" altLang="en-US">
              <a:latin typeface="Aptos" panose="020B0004020202020204" pitchFamily="34" charset="0"/>
            </a:endParaRPr>
          </a:p>
        </p:txBody>
      </p:sp>
      <p:pic>
        <p:nvPicPr>
          <p:cNvPr id="27656" name="Picture 8">
            <a:extLst>
              <a:ext uri="{FF2B5EF4-FFF2-40B4-BE49-F238E27FC236}">
                <a16:creationId xmlns:a16="http://schemas.microsoft.com/office/drawing/2014/main" id="{5C97B0B8-70E7-689D-098A-D0B0F738D2C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3226" r="42682" b="14516"/>
          <a:stretch>
            <a:fillRect/>
          </a:stretch>
        </p:blipFill>
        <p:spPr bwMode="auto">
          <a:xfrm>
            <a:off x="1524000" y="1447800"/>
            <a:ext cx="4572000" cy="48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Rectangle 9">
            <a:extLst>
              <a:ext uri="{FF2B5EF4-FFF2-40B4-BE49-F238E27FC236}">
                <a16:creationId xmlns:a16="http://schemas.microsoft.com/office/drawing/2014/main" id="{650E94D6-0F80-7023-6742-E0FCDE650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A761-765C-CE5D-1100-65B72745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F443E-BBD0-24C3-DB60-9E3BCC323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Messier Monday: The Owl Nebula, M97 | ScienceBlogs">
            <a:extLst>
              <a:ext uri="{FF2B5EF4-FFF2-40B4-BE49-F238E27FC236}">
                <a16:creationId xmlns:a16="http://schemas.microsoft.com/office/drawing/2014/main" id="{51A2DDF5-DE43-BB7B-F26D-E0891019B8E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13" y="-9550"/>
            <a:ext cx="9149136" cy="68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25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3C314B7-6B43-2E1C-1F4A-C23F8D5C3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latin typeface="Aptos" panose="020B0004020202020204" pitchFamily="34" charset="0"/>
              </a:rPr>
              <a:t>Life after the Main Sequence</a:t>
            </a:r>
            <a:br>
              <a:rPr lang="en-US" altLang="en-US" sz="3200" dirty="0">
                <a:latin typeface="Aptos" panose="020B0004020202020204" pitchFamily="34" charset="0"/>
              </a:rPr>
            </a:br>
            <a:r>
              <a:rPr lang="en-US" altLang="en-US" sz="2400" dirty="0">
                <a:latin typeface="Aptos" panose="020B0004020202020204" pitchFamily="34" charset="0"/>
              </a:rPr>
              <a:t>dividing the stars into groups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B35DE4B-4153-CEEC-A04D-4D224D2FC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latin typeface="Aptos" panose="020B0004020202020204" pitchFamily="34" charset="0"/>
              </a:rPr>
              <a:t>Low mass stars (0.08 – 8 </a:t>
            </a:r>
            <a:r>
              <a:rPr lang="en-US" altLang="en-US" dirty="0" err="1">
                <a:latin typeface="Aptos" panose="020B0004020202020204" pitchFamily="34" charset="0"/>
              </a:rPr>
              <a:t>Msun</a:t>
            </a:r>
            <a:r>
              <a:rPr lang="en-US" altLang="en-US" dirty="0">
                <a:latin typeface="Aptos" panose="020B00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i="1" dirty="0">
                <a:latin typeface="Aptos" panose="020B0004020202020204" pitchFamily="34" charset="0"/>
              </a:rPr>
              <a:t>Planetary Nebula (to White Dwarf)</a:t>
            </a:r>
          </a:p>
          <a:p>
            <a:pPr>
              <a:buFontTx/>
              <a:buNone/>
            </a:pPr>
            <a:endParaRPr lang="en-US" altLang="en-US" i="1" dirty="0">
              <a:latin typeface="Aptos" panose="020B0004020202020204" pitchFamily="34" charset="0"/>
            </a:endParaRPr>
          </a:p>
          <a:p>
            <a:pPr>
              <a:buFontTx/>
              <a:buNone/>
            </a:pPr>
            <a:r>
              <a:rPr lang="en-US" altLang="en-US" b="1" dirty="0">
                <a:latin typeface="Aptos" panose="020B0004020202020204" pitchFamily="34" charset="0"/>
              </a:rPr>
              <a:t>High mass stars (more than 8 </a:t>
            </a:r>
            <a:r>
              <a:rPr lang="en-US" altLang="en-US" b="1" dirty="0" err="1">
                <a:latin typeface="Aptos" panose="020B0004020202020204" pitchFamily="34" charset="0"/>
              </a:rPr>
              <a:t>Msun</a:t>
            </a:r>
            <a:r>
              <a:rPr lang="en-US" altLang="en-US" b="1" dirty="0">
                <a:latin typeface="Aptos" panose="020B00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b="1" i="1" dirty="0">
                <a:latin typeface="Aptos" panose="020B0004020202020204" pitchFamily="34" charset="0"/>
              </a:rPr>
              <a:t>Supernova (to Neutron star or Black Hole)</a:t>
            </a:r>
          </a:p>
          <a:p>
            <a:pPr>
              <a:buFontTx/>
              <a:buNone/>
            </a:pPr>
            <a:endParaRPr lang="en-US" altLang="en-US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12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A720DD-FFFF-59C8-495F-6F9F2A875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9188" y="4800600"/>
            <a:ext cx="73152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Massive Stars: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Party Hard, Live Fast, &amp; Die Explosively</a:t>
            </a:r>
          </a:p>
        </p:txBody>
      </p:sp>
      <p:pic>
        <p:nvPicPr>
          <p:cNvPr id="4100" name="Picture 2" descr="A picture containing object, star, dark, light&#10;&#10;Description automatically generated">
            <a:extLst>
              <a:ext uri="{FF2B5EF4-FFF2-40B4-BE49-F238E27FC236}">
                <a16:creationId xmlns:a16="http://schemas.microsoft.com/office/drawing/2014/main" id="{342E1CC6-CE0A-5F0F-7FEC-0EBF0E845E6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1" b="18719"/>
          <a:stretch>
            <a:fillRect/>
          </a:stretch>
        </p:blipFill>
        <p:spPr>
          <a:xfrm>
            <a:off x="2389188" y="609600"/>
            <a:ext cx="7315200" cy="41148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73427-8CE1-70E2-34AA-0671D242C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6F21-3F3F-A1F5-9544-7809649F42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Galaxies and the Universe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EF32F-8C82-08EA-4353-46C51517EF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7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DCED-87CE-5549-0942-99A0F280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has seen the milky way?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1EB36D-B3FA-7D19-53EE-0BAC65938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8B506-E99B-4197-A61C-41D8DD934034}"/>
              </a:ext>
            </a:extLst>
          </p:cNvPr>
          <p:cNvSpPr txBox="1"/>
          <p:nvPr/>
        </p:nvSpPr>
        <p:spPr>
          <a:xfrm>
            <a:off x="9172353" y="4508205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 this one)</a:t>
            </a:r>
          </a:p>
        </p:txBody>
      </p:sp>
    </p:spTree>
    <p:extLst>
      <p:ext uri="{BB962C8B-B14F-4D97-AF65-F5344CB8AC3E}">
        <p14:creationId xmlns:p14="http://schemas.microsoft.com/office/powerpoint/2010/main" val="208521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5529-BC49-DB4B-5B78-7324B7C6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2835C-DD07-7BAD-56D7-D84DBEC1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dirty="0"/>
              <a:t>Most of the solar system’s planets: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Are made of rocks and minerals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Are made of gas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Revolve (orbit) around the Sun in the same direction</a:t>
            </a:r>
          </a:p>
          <a:p>
            <a:pPr marL="577850" lvl="1" indent="-463550">
              <a:buFontTx/>
              <a:buAutoNum type="arabicPeriod"/>
            </a:pPr>
            <a:r>
              <a:rPr lang="en-US" altLang="en-US" dirty="0"/>
              <a:t>Rotate in the same direction as they orbit the Sun</a:t>
            </a:r>
            <a:endParaRPr lang="en-US" altLang="en-US" b="1" dirty="0"/>
          </a:p>
          <a:p>
            <a:pPr marL="577850" lvl="1" indent="-463550">
              <a:buFontTx/>
              <a:buAutoNum type="arabicPeriod"/>
            </a:pPr>
            <a:r>
              <a:rPr lang="en-US" altLang="en-US" b="1" dirty="0"/>
              <a:t>3 and 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56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tarry night sky with many stars&#10;&#10;Description automatically generated">
            <a:extLst>
              <a:ext uri="{FF2B5EF4-FFF2-40B4-BE49-F238E27FC236}">
                <a16:creationId xmlns:a16="http://schemas.microsoft.com/office/drawing/2014/main" id="{B000C81D-7DE8-E8E1-3FC4-F5BCD41DD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41" b="12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8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3E34-798F-DD58-DFAD-2079030A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6B7F5-9E87-094E-8B62-14111E7E5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40072E-9B63-CC9F-7CF1-CA35672DB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1032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984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5FD2-740F-8A47-7926-99A10386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Andromeda Galaxy viewed with Hubble</a:t>
            </a:r>
          </a:p>
        </p:txBody>
      </p:sp>
      <p:pic>
        <p:nvPicPr>
          <p:cNvPr id="7" name="Online Media 6" title="Hubble's Andromeda Galaxy Image Shows Over 100 Million Stars">
            <a:hlinkClick r:id="" action="ppaction://media"/>
            <a:extLst>
              <a:ext uri="{FF2B5EF4-FFF2-40B4-BE49-F238E27FC236}">
                <a16:creationId xmlns:a16="http://schemas.microsoft.com/office/drawing/2014/main" id="{1B1E51A4-4135-3859-6D22-DC2D81E48B6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1550" y="1825625"/>
            <a:ext cx="77073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tarry night sky with many stars&#10;&#10;Description automatically generated">
            <a:extLst>
              <a:ext uri="{FF2B5EF4-FFF2-40B4-BE49-F238E27FC236}">
                <a16:creationId xmlns:a16="http://schemas.microsoft.com/office/drawing/2014/main" id="{B000C81D-7DE8-E8E1-3FC4-F5BCD41DD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41" b="12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97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6 Diagram Of Milky Way - Wiring Database 2020">
            <a:extLst>
              <a:ext uri="{FF2B5EF4-FFF2-40B4-BE49-F238E27FC236}">
                <a16:creationId xmlns:a16="http://schemas.microsoft.com/office/drawing/2014/main" id="{4C03341A-035B-A4D7-5915-1EEF8468A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32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610" name="Rectangle 2">
            <a:extLst>
              <a:ext uri="{FF2B5EF4-FFF2-40B4-BE49-F238E27FC236}">
                <a16:creationId xmlns:a16="http://schemas.microsoft.com/office/drawing/2014/main" id="{03E0E8EA-BD80-BFEB-F5D8-4F0B64342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Galaxies: Islands of Stars</a:t>
            </a:r>
            <a:endParaRPr lang="en-US" altLang="en-US" sz="4000" dirty="0"/>
          </a:p>
        </p:txBody>
      </p:sp>
      <p:sp>
        <p:nvSpPr>
          <p:cNvPr id="2116611" name="Rectangle 3">
            <a:extLst>
              <a:ext uri="{FF2B5EF4-FFF2-40B4-BE49-F238E27FC236}">
                <a16:creationId xmlns:a16="http://schemas.microsoft.com/office/drawing/2014/main" id="{3D2C59BE-CC86-48AE-F91C-F3FA52AB1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What are the three major types of galaxies?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How are galaxies grouped together?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594" name="Rectangle 2">
            <a:extLst>
              <a:ext uri="{FF2B5EF4-FFF2-40B4-BE49-F238E27FC236}">
                <a16:creationId xmlns:a16="http://schemas.microsoft.com/office/drawing/2014/main" id="{02588371-B521-FCD0-3FF6-F1DC3CF34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457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Hubble Deep Field</a:t>
            </a:r>
          </a:p>
        </p:txBody>
      </p:sp>
      <p:pic>
        <p:nvPicPr>
          <p:cNvPr id="2158597" name="Picture 5">
            <a:extLst>
              <a:ext uri="{FF2B5EF4-FFF2-40B4-BE49-F238E27FC236}">
                <a16:creationId xmlns:a16="http://schemas.microsoft.com/office/drawing/2014/main" id="{B79832ED-6FCC-C2C8-5508-DF5A40AD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2"/>
          <a:stretch>
            <a:fillRect/>
          </a:stretch>
        </p:blipFill>
        <p:spPr bwMode="auto">
          <a:xfrm>
            <a:off x="2590800" y="1752600"/>
            <a:ext cx="75438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8598" name="Rectangle 6">
            <a:extLst>
              <a:ext uri="{FF2B5EF4-FFF2-40B4-BE49-F238E27FC236}">
                <a16:creationId xmlns:a16="http://schemas.microsoft.com/office/drawing/2014/main" id="{30CB3FEB-1A38-267D-4CB3-5AB483B8B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76400"/>
            <a:ext cx="3505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/>
              <a:t>Our deepest images of the universe show a great variety of galaxies, some of them billions of light-years away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618" name="Rectangle 2">
            <a:extLst>
              <a:ext uri="{FF2B5EF4-FFF2-40B4-BE49-F238E27FC236}">
                <a16:creationId xmlns:a16="http://schemas.microsoft.com/office/drawing/2014/main" id="{119D8A2E-9C74-4373-9C89-72F09A933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3200"/>
              <a:t>Galaxies and Cosmology</a:t>
            </a:r>
          </a:p>
        </p:txBody>
      </p:sp>
      <p:pic>
        <p:nvPicPr>
          <p:cNvPr id="2159621" name="Picture 5">
            <a:extLst>
              <a:ext uri="{FF2B5EF4-FFF2-40B4-BE49-F238E27FC236}">
                <a16:creationId xmlns:a16="http://schemas.microsoft.com/office/drawing/2014/main" id="{3C692E49-2185-7F86-A16D-402E02871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55"/>
          <a:stretch/>
        </p:blipFill>
        <p:spPr bwMode="auto">
          <a:xfrm>
            <a:off x="-9886" y="10"/>
            <a:ext cx="75726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9619" name="Rectangle 3">
            <a:extLst>
              <a:ext uri="{FF2B5EF4-FFF2-40B4-BE49-F238E27FC236}">
                <a16:creationId xmlns:a16="http://schemas.microsoft.com/office/drawing/2014/main" id="{4B31948D-1D94-AAE4-DCCF-87A04E30C3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153400" y="2543364"/>
            <a:ext cx="3434180" cy="35990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000"/>
              <a:t>A galaxy’s age, its distance, and the age of the universe are all closely related</a:t>
            </a:r>
          </a:p>
          <a:p>
            <a:endParaRPr lang="en-US" altLang="en-US" sz="2000"/>
          </a:p>
          <a:p>
            <a:r>
              <a:rPr lang="en-US" altLang="en-US" sz="2000"/>
              <a:t>The study of galaxies is thus intimately connected with </a:t>
            </a:r>
            <a:r>
              <a:rPr lang="en-US" altLang="en-US" sz="2000" b="1"/>
              <a:t>cosmology</a:t>
            </a:r>
            <a:r>
              <a:rPr lang="en-US" altLang="en-US" sz="2000"/>
              <a:t>— the study of the structure and evolution of the universe 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258" name="Rectangle 2">
            <a:extLst>
              <a:ext uri="{FF2B5EF4-FFF2-40B4-BE49-F238E27FC236}">
                <a16:creationId xmlns:a16="http://schemas.microsoft.com/office/drawing/2014/main" id="{F720A3D1-3739-36A0-1631-9A63D53C7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accent2"/>
                </a:solidFill>
              </a:rPr>
              <a:t>What are the three major types of galaxies?</a:t>
            </a:r>
          </a:p>
        </p:txBody>
      </p:sp>
      <p:pic>
        <p:nvPicPr>
          <p:cNvPr id="2144260" name="Picture 4">
            <a:extLst>
              <a:ext uri="{FF2B5EF4-FFF2-40B4-BE49-F238E27FC236}">
                <a16:creationId xmlns:a16="http://schemas.microsoft.com/office/drawing/2014/main" id="{4BB4974B-2D1C-2B97-6074-08F37F927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/>
        </p:blipFill>
        <p:spPr bwMode="auto">
          <a:xfrm>
            <a:off x="3581400" y="19050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42" name="Picture 2">
            <a:extLst>
              <a:ext uri="{FF2B5EF4-FFF2-40B4-BE49-F238E27FC236}">
                <a16:creationId xmlns:a16="http://schemas.microsoft.com/office/drawing/2014/main" id="{18CFD379-24A4-4F5B-A155-B8B480AD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43" name="Text Box 3">
            <a:extLst>
              <a:ext uri="{FF2B5EF4-FFF2-40B4-BE49-F238E27FC236}">
                <a16:creationId xmlns:a16="http://schemas.microsoft.com/office/drawing/2014/main" id="{1A829AD7-F3AA-F213-836F-775A0828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DCB623-CA00-6703-6B53-69F97B7DD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/>
          <a:srcRect t="995" b="14633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365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1666" name="Picture 2">
            <a:extLst>
              <a:ext uri="{FF2B5EF4-FFF2-40B4-BE49-F238E27FC236}">
                <a16:creationId xmlns:a16="http://schemas.microsoft.com/office/drawing/2014/main" id="{CC47EC23-46BE-0C68-9C5B-F890DBB3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1667" name="Rectangle 3">
            <a:extLst>
              <a:ext uri="{FF2B5EF4-FFF2-40B4-BE49-F238E27FC236}">
                <a16:creationId xmlns:a16="http://schemas.microsoft.com/office/drawing/2014/main" id="{FE1E2A20-B165-B707-D099-4B01880CB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6988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668" name="Text Box 4">
            <a:extLst>
              <a:ext uri="{FF2B5EF4-FFF2-40B4-BE49-F238E27FC236}">
                <a16:creationId xmlns:a16="http://schemas.microsoft.com/office/drawing/2014/main" id="{1AD7250C-FD6C-DB6E-42F0-3DEF4E2DD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  <p:sp>
        <p:nvSpPr>
          <p:cNvPr id="2161669" name="Rectangle 5">
            <a:extLst>
              <a:ext uri="{FF2B5EF4-FFF2-40B4-BE49-F238E27FC236}">
                <a16:creationId xmlns:a16="http://schemas.microsoft.com/office/drawing/2014/main" id="{BE8721B8-9C3A-7765-B11E-19631092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8100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2690" name="Picture 2">
            <a:extLst>
              <a:ext uri="{FF2B5EF4-FFF2-40B4-BE49-F238E27FC236}">
                <a16:creationId xmlns:a16="http://schemas.microsoft.com/office/drawing/2014/main" id="{306C61B1-73BE-3F6D-57E5-CF9E26EC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2691" name="Rectangle 3">
            <a:extLst>
              <a:ext uri="{FF2B5EF4-FFF2-40B4-BE49-F238E27FC236}">
                <a16:creationId xmlns:a16="http://schemas.microsoft.com/office/drawing/2014/main" id="{CBF79B0C-6645-11F7-B5FF-6F4B6321A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6988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62692" name="Picture 4">
            <a:extLst>
              <a:ext uri="{FF2B5EF4-FFF2-40B4-BE49-F238E27FC236}">
                <a16:creationId xmlns:a16="http://schemas.microsoft.com/office/drawing/2014/main" id="{81D46BA1-93B8-5118-D9D0-E9EDD27F0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5" t="10002" r="19940" b="72215"/>
          <a:stretch>
            <a:fillRect/>
          </a:stretch>
        </p:blipFill>
        <p:spPr bwMode="auto">
          <a:xfrm>
            <a:off x="7239001" y="2667000"/>
            <a:ext cx="32813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2693" name="Rectangle 5">
            <a:extLst>
              <a:ext uri="{FF2B5EF4-FFF2-40B4-BE49-F238E27FC236}">
                <a16:creationId xmlns:a16="http://schemas.microsoft.com/office/drawing/2014/main" id="{AB8F45CB-3749-398B-D575-87E97C02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667000"/>
            <a:ext cx="3276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2695" name="Text Box 7">
            <a:extLst>
              <a:ext uri="{FF2B5EF4-FFF2-40B4-BE49-F238E27FC236}">
                <a16:creationId xmlns:a16="http://schemas.microsoft.com/office/drawing/2014/main" id="{04EE9CE3-A530-F9E4-5CD8-FDFECDA55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  <p:sp>
        <p:nvSpPr>
          <p:cNvPr id="2162696" name="Rectangle 8">
            <a:extLst>
              <a:ext uri="{FF2B5EF4-FFF2-40B4-BE49-F238E27FC236}">
                <a16:creationId xmlns:a16="http://schemas.microsoft.com/office/drawing/2014/main" id="{26E33FE0-657B-4C61-6643-8EFE66034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8100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2697" name="Rectangle 9">
            <a:extLst>
              <a:ext uri="{FF2B5EF4-FFF2-40B4-BE49-F238E27FC236}">
                <a16:creationId xmlns:a16="http://schemas.microsoft.com/office/drawing/2014/main" id="{92677832-720E-2406-F222-3F1789209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67000"/>
            <a:ext cx="3276600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2698" name="Text Box 10">
            <a:extLst>
              <a:ext uri="{FF2B5EF4-FFF2-40B4-BE49-F238E27FC236}">
                <a16:creationId xmlns:a16="http://schemas.microsoft.com/office/drawing/2014/main" id="{D688D1A7-BD08-652D-AC12-9FDB608B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186488"/>
            <a:ext cx="274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Spiral </a:t>
            </a:r>
            <a:r>
              <a:rPr lang="en-US" altLang="en-US" sz="2800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3714" name="Picture 2">
            <a:extLst>
              <a:ext uri="{FF2B5EF4-FFF2-40B4-BE49-F238E27FC236}">
                <a16:creationId xmlns:a16="http://schemas.microsoft.com/office/drawing/2014/main" id="{8B75B728-D19C-D3EE-2CAA-E4B7B6680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3715" name="Rectangle 3">
            <a:extLst>
              <a:ext uri="{FF2B5EF4-FFF2-40B4-BE49-F238E27FC236}">
                <a16:creationId xmlns:a16="http://schemas.microsoft.com/office/drawing/2014/main" id="{5C418B01-BB29-129B-24C9-8CAAE523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6988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3716" name="Rectangle 4">
            <a:extLst>
              <a:ext uri="{FF2B5EF4-FFF2-40B4-BE49-F238E27FC236}">
                <a16:creationId xmlns:a16="http://schemas.microsoft.com/office/drawing/2014/main" id="{640EF1B2-1909-31B0-8409-D41C8B40A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67000"/>
            <a:ext cx="381000" cy="381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63717" name="Picture 5">
            <a:extLst>
              <a:ext uri="{FF2B5EF4-FFF2-40B4-BE49-F238E27FC236}">
                <a16:creationId xmlns:a16="http://schemas.microsoft.com/office/drawing/2014/main" id="{AC1EF10E-8A62-42F4-A103-7E0D3B85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5" t="10002" r="19940" b="72215"/>
          <a:stretch>
            <a:fillRect/>
          </a:stretch>
        </p:blipFill>
        <p:spPr bwMode="auto">
          <a:xfrm>
            <a:off x="7239001" y="2667000"/>
            <a:ext cx="32813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3718" name="Rectangle 6">
            <a:extLst>
              <a:ext uri="{FF2B5EF4-FFF2-40B4-BE49-F238E27FC236}">
                <a16:creationId xmlns:a16="http://schemas.microsoft.com/office/drawing/2014/main" id="{CD342C67-CA40-BB69-6561-A7052BE40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667000"/>
            <a:ext cx="3276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3720" name="Text Box 8">
            <a:extLst>
              <a:ext uri="{FF2B5EF4-FFF2-40B4-BE49-F238E27FC236}">
                <a16:creationId xmlns:a16="http://schemas.microsoft.com/office/drawing/2014/main" id="{7D274915-CCA8-CA89-E5F7-112D2C5A2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  <p:sp>
        <p:nvSpPr>
          <p:cNvPr id="2163721" name="Rectangle 9">
            <a:extLst>
              <a:ext uri="{FF2B5EF4-FFF2-40B4-BE49-F238E27FC236}">
                <a16:creationId xmlns:a16="http://schemas.microsoft.com/office/drawing/2014/main" id="{D8D91800-87B0-0A6E-3D57-D01AFE793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67000"/>
            <a:ext cx="3276600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3722" name="Rectangle 10">
            <a:extLst>
              <a:ext uri="{FF2B5EF4-FFF2-40B4-BE49-F238E27FC236}">
                <a16:creationId xmlns:a16="http://schemas.microsoft.com/office/drawing/2014/main" id="{3556076B-6378-B781-C892-4FFFCDA36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8100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3724" name="Text Box 12">
            <a:extLst>
              <a:ext uri="{FF2B5EF4-FFF2-40B4-BE49-F238E27FC236}">
                <a16:creationId xmlns:a16="http://schemas.microsoft.com/office/drawing/2014/main" id="{E2429D87-7998-F732-BA10-A94E209B7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186488"/>
            <a:ext cx="274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Spiral </a:t>
            </a:r>
            <a:r>
              <a:rPr lang="en-US" altLang="en-US" sz="2800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738" name="Picture 2">
            <a:extLst>
              <a:ext uri="{FF2B5EF4-FFF2-40B4-BE49-F238E27FC236}">
                <a16:creationId xmlns:a16="http://schemas.microsoft.com/office/drawing/2014/main" id="{6707121D-5CA0-C5C1-CA15-54D0DE82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4739" name="Rectangle 3">
            <a:extLst>
              <a:ext uri="{FF2B5EF4-FFF2-40B4-BE49-F238E27FC236}">
                <a16:creationId xmlns:a16="http://schemas.microsoft.com/office/drawing/2014/main" id="{6286F3B3-3687-7C1E-AFC2-A344E28F1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6988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4740" name="Rectangle 4">
            <a:extLst>
              <a:ext uri="{FF2B5EF4-FFF2-40B4-BE49-F238E27FC236}">
                <a16:creationId xmlns:a16="http://schemas.microsoft.com/office/drawing/2014/main" id="{3D0DDD36-E38D-187F-2CF7-419B08A74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4742" name="Text Box 6">
            <a:extLst>
              <a:ext uri="{FF2B5EF4-FFF2-40B4-BE49-F238E27FC236}">
                <a16:creationId xmlns:a16="http://schemas.microsoft.com/office/drawing/2014/main" id="{D0B54421-C432-273D-979B-7F0FB8A13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133600"/>
            <a:ext cx="1774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Elliptical Galaxy</a:t>
            </a:r>
          </a:p>
        </p:txBody>
      </p:sp>
      <p:sp>
        <p:nvSpPr>
          <p:cNvPr id="2164746" name="Text Box 10">
            <a:extLst>
              <a:ext uri="{FF2B5EF4-FFF2-40B4-BE49-F238E27FC236}">
                <a16:creationId xmlns:a16="http://schemas.microsoft.com/office/drawing/2014/main" id="{53D7FE85-B6F4-D493-A992-383C1249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  <p:pic>
        <p:nvPicPr>
          <p:cNvPr id="2164749" name="Picture 13">
            <a:extLst>
              <a:ext uri="{FF2B5EF4-FFF2-40B4-BE49-F238E27FC236}">
                <a16:creationId xmlns:a16="http://schemas.microsoft.com/office/drawing/2014/main" id="{B6B0F911-F090-7202-AE5C-FF8E6977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4" t="39484" r="39774" b="55548"/>
          <a:stretch>
            <a:fillRect/>
          </a:stretch>
        </p:blipFill>
        <p:spPr bwMode="auto">
          <a:xfrm>
            <a:off x="4738689" y="-11113"/>
            <a:ext cx="2560637" cy="261302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4750" name="Rectangle 14">
            <a:extLst>
              <a:ext uri="{FF2B5EF4-FFF2-40B4-BE49-F238E27FC236}">
                <a16:creationId xmlns:a16="http://schemas.microsoft.com/office/drawing/2014/main" id="{26681595-EDC9-9A06-7538-670677B79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8100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4751" name="Rectangle 15">
            <a:extLst>
              <a:ext uri="{FF2B5EF4-FFF2-40B4-BE49-F238E27FC236}">
                <a16:creationId xmlns:a16="http://schemas.microsoft.com/office/drawing/2014/main" id="{0755B57B-3744-744B-BF03-A5887599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33600"/>
            <a:ext cx="1774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FFFF00"/>
                </a:solidFill>
              </a:rPr>
              <a:t>Elliptical</a:t>
            </a:r>
            <a:r>
              <a:rPr lang="en-US" altLang="en-US"/>
              <a:t> </a:t>
            </a:r>
            <a:r>
              <a:rPr lang="en-US" altLang="en-US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2164756" name="Picture 20">
            <a:extLst>
              <a:ext uri="{FF2B5EF4-FFF2-40B4-BE49-F238E27FC236}">
                <a16:creationId xmlns:a16="http://schemas.microsoft.com/office/drawing/2014/main" id="{E24519C2-0E91-790B-F68E-114D01C0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5" t="10002" r="19940" b="72215"/>
          <a:stretch>
            <a:fillRect/>
          </a:stretch>
        </p:blipFill>
        <p:spPr bwMode="auto">
          <a:xfrm>
            <a:off x="7239001" y="2667000"/>
            <a:ext cx="32813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4757" name="Rectangle 21">
            <a:extLst>
              <a:ext uri="{FF2B5EF4-FFF2-40B4-BE49-F238E27FC236}">
                <a16:creationId xmlns:a16="http://schemas.microsoft.com/office/drawing/2014/main" id="{CCFD66AD-589E-218E-9E14-EE8B60FCD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667000"/>
            <a:ext cx="3276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4758" name="Rectangle 22">
            <a:extLst>
              <a:ext uri="{FF2B5EF4-FFF2-40B4-BE49-F238E27FC236}">
                <a16:creationId xmlns:a16="http://schemas.microsoft.com/office/drawing/2014/main" id="{B9B2E014-654E-2B96-9C84-C964D2AD9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67000"/>
            <a:ext cx="3276600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4759" name="Text Box 23">
            <a:extLst>
              <a:ext uri="{FF2B5EF4-FFF2-40B4-BE49-F238E27FC236}">
                <a16:creationId xmlns:a16="http://schemas.microsoft.com/office/drawing/2014/main" id="{3A1BFA00-207B-2374-7358-26CF2515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186488"/>
            <a:ext cx="274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Spiral </a:t>
            </a:r>
            <a:r>
              <a:rPr lang="en-US" altLang="en-US" sz="2800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64761" name="Rectangle 25">
            <a:extLst>
              <a:ext uri="{FF2B5EF4-FFF2-40B4-BE49-F238E27FC236}">
                <a16:creationId xmlns:a16="http://schemas.microsoft.com/office/drawing/2014/main" id="{A50445FA-2476-ED7E-EFC4-E6F3ED5E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67000"/>
            <a:ext cx="381000" cy="381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5762" name="Picture 2">
            <a:extLst>
              <a:ext uri="{FF2B5EF4-FFF2-40B4-BE49-F238E27FC236}">
                <a16:creationId xmlns:a16="http://schemas.microsoft.com/office/drawing/2014/main" id="{EF323F35-70E3-F370-A33F-6AB37E8C2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5763" name="Rectangle 3">
            <a:extLst>
              <a:ext uri="{FF2B5EF4-FFF2-40B4-BE49-F238E27FC236}">
                <a16:creationId xmlns:a16="http://schemas.microsoft.com/office/drawing/2014/main" id="{218C899B-4C0E-EF42-A5DC-3C1EE138D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6988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5767" name="Rectangle 7">
            <a:extLst>
              <a:ext uri="{FF2B5EF4-FFF2-40B4-BE49-F238E27FC236}">
                <a16:creationId xmlns:a16="http://schemas.microsoft.com/office/drawing/2014/main" id="{F8176F0E-605E-0E4B-6DA2-7B1BB4254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4191000"/>
            <a:ext cx="2921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5771" name="Text Box 11">
            <a:extLst>
              <a:ext uri="{FF2B5EF4-FFF2-40B4-BE49-F238E27FC236}">
                <a16:creationId xmlns:a16="http://schemas.microsoft.com/office/drawing/2014/main" id="{5DC95BF3-4439-390B-ECCC-73EBD542B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  <p:sp>
        <p:nvSpPr>
          <p:cNvPr id="2165772" name="Rectangle 12">
            <a:extLst>
              <a:ext uri="{FF2B5EF4-FFF2-40B4-BE49-F238E27FC236}">
                <a16:creationId xmlns:a16="http://schemas.microsoft.com/office/drawing/2014/main" id="{C04DC3BD-C4AD-57D3-DA2E-87E9218C6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91000"/>
            <a:ext cx="292100" cy="381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65777" name="Picture 17">
            <a:extLst>
              <a:ext uri="{FF2B5EF4-FFF2-40B4-BE49-F238E27FC236}">
                <a16:creationId xmlns:a16="http://schemas.microsoft.com/office/drawing/2014/main" id="{BD6CBAAD-4DD5-66FF-BA84-1F2318076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5" t="10002" r="19940" b="72215"/>
          <a:stretch>
            <a:fillRect/>
          </a:stretch>
        </p:blipFill>
        <p:spPr bwMode="auto">
          <a:xfrm>
            <a:off x="7239001" y="2667000"/>
            <a:ext cx="32813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5778" name="Rectangle 18">
            <a:extLst>
              <a:ext uri="{FF2B5EF4-FFF2-40B4-BE49-F238E27FC236}">
                <a16:creationId xmlns:a16="http://schemas.microsoft.com/office/drawing/2014/main" id="{92D9150D-A2A7-F144-8401-12EBD157F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667000"/>
            <a:ext cx="3276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5779" name="Rectangle 19">
            <a:extLst>
              <a:ext uri="{FF2B5EF4-FFF2-40B4-BE49-F238E27FC236}">
                <a16:creationId xmlns:a16="http://schemas.microsoft.com/office/drawing/2014/main" id="{0D4FEBE7-7EE8-FFEB-2B48-44C5E8223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67000"/>
            <a:ext cx="3276600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5780" name="Text Box 20">
            <a:extLst>
              <a:ext uri="{FF2B5EF4-FFF2-40B4-BE49-F238E27FC236}">
                <a16:creationId xmlns:a16="http://schemas.microsoft.com/office/drawing/2014/main" id="{883915BA-13BB-5DC3-56DC-449052E6D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186488"/>
            <a:ext cx="274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Spiral </a:t>
            </a:r>
            <a:r>
              <a:rPr lang="en-US" altLang="en-US" sz="2800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65781" name="Rectangle 21">
            <a:extLst>
              <a:ext uri="{FF2B5EF4-FFF2-40B4-BE49-F238E27FC236}">
                <a16:creationId xmlns:a16="http://schemas.microsoft.com/office/drawing/2014/main" id="{FD230D93-00F4-6E00-0D7D-E5EEFE4B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113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5782" name="Text Box 22">
            <a:extLst>
              <a:ext uri="{FF2B5EF4-FFF2-40B4-BE49-F238E27FC236}">
                <a16:creationId xmlns:a16="http://schemas.microsoft.com/office/drawing/2014/main" id="{87278700-4A6C-0610-8317-7F4A79EDA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144713"/>
            <a:ext cx="1774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Elliptical Galaxy</a:t>
            </a:r>
          </a:p>
        </p:txBody>
      </p:sp>
      <p:pic>
        <p:nvPicPr>
          <p:cNvPr id="2165783" name="Picture 23">
            <a:extLst>
              <a:ext uri="{FF2B5EF4-FFF2-40B4-BE49-F238E27FC236}">
                <a16:creationId xmlns:a16="http://schemas.microsoft.com/office/drawing/2014/main" id="{ED57D107-0F99-9329-C3EB-59E874C59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4" t="39484" r="39774" b="55548"/>
          <a:stretch>
            <a:fillRect/>
          </a:stretch>
        </p:blipFill>
        <p:spPr bwMode="auto">
          <a:xfrm>
            <a:off x="4738689" y="1"/>
            <a:ext cx="2560637" cy="2613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5784" name="Rectangle 24">
            <a:extLst>
              <a:ext uri="{FF2B5EF4-FFF2-40B4-BE49-F238E27FC236}">
                <a16:creationId xmlns:a16="http://schemas.microsoft.com/office/drawing/2014/main" id="{80C87CA5-AC68-1E90-4F45-FB4899275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44713"/>
            <a:ext cx="1774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FFFF00"/>
                </a:solidFill>
              </a:rPr>
              <a:t>Elliptical</a:t>
            </a:r>
            <a:r>
              <a:rPr lang="en-US" altLang="en-US"/>
              <a:t> </a:t>
            </a:r>
            <a:r>
              <a:rPr lang="en-US" altLang="en-US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2165785" name="Rectangle 25">
            <a:extLst>
              <a:ext uri="{FF2B5EF4-FFF2-40B4-BE49-F238E27FC236}">
                <a16:creationId xmlns:a16="http://schemas.microsoft.com/office/drawing/2014/main" id="{63DB6EDB-2282-4F99-F7DA-26C36337D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78113"/>
            <a:ext cx="381000" cy="381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5786" name="Rectangle 26">
            <a:extLst>
              <a:ext uri="{FF2B5EF4-FFF2-40B4-BE49-F238E27FC236}">
                <a16:creationId xmlns:a16="http://schemas.microsoft.com/office/drawing/2014/main" id="{94353199-B1EC-910D-B02B-CEF24C29D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8100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6786" name="Picture 2">
            <a:extLst>
              <a:ext uri="{FF2B5EF4-FFF2-40B4-BE49-F238E27FC236}">
                <a16:creationId xmlns:a16="http://schemas.microsoft.com/office/drawing/2014/main" id="{6E88A75F-EEF6-DF1C-39FD-9E879E6E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856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6788" name="Rectangle 4">
            <a:extLst>
              <a:ext uri="{FF2B5EF4-FFF2-40B4-BE49-F238E27FC236}">
                <a16:creationId xmlns:a16="http://schemas.microsoft.com/office/drawing/2014/main" id="{0BB6090D-A8FD-E4C2-1031-B80F1581F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6988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66793" name="Picture 9">
            <a:extLst>
              <a:ext uri="{FF2B5EF4-FFF2-40B4-BE49-F238E27FC236}">
                <a16:creationId xmlns:a16="http://schemas.microsoft.com/office/drawing/2014/main" id="{69991910-7CDE-DA92-9BAA-6B7AD672C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6" t="53288" r="24094" b="38020"/>
          <a:stretch>
            <a:fillRect/>
          </a:stretch>
        </p:blipFill>
        <p:spPr bwMode="auto">
          <a:xfrm>
            <a:off x="3125788" y="3352801"/>
            <a:ext cx="2532062" cy="33559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6794" name="Rectangle 10">
            <a:extLst>
              <a:ext uri="{FF2B5EF4-FFF2-40B4-BE49-F238E27FC236}">
                <a16:creationId xmlns:a16="http://schemas.microsoft.com/office/drawing/2014/main" id="{0735B5F1-E15C-1C10-141D-79AA3536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213" y="3352800"/>
            <a:ext cx="2540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6795" name="Rectangle 11">
            <a:extLst>
              <a:ext uri="{FF2B5EF4-FFF2-40B4-BE49-F238E27FC236}">
                <a16:creationId xmlns:a16="http://schemas.microsoft.com/office/drawing/2014/main" id="{A4A83F69-4023-26C7-3560-41D1124A3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4191000"/>
            <a:ext cx="2921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6796" name="Text Box 12">
            <a:extLst>
              <a:ext uri="{FF2B5EF4-FFF2-40B4-BE49-F238E27FC236}">
                <a16:creationId xmlns:a16="http://schemas.microsoft.com/office/drawing/2014/main" id="{CC9E0F25-B5A4-31EE-3F46-41D3957F4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3" y="6172200"/>
            <a:ext cx="1923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FFFF00"/>
                </a:solidFill>
              </a:rPr>
              <a:t>Irregular Galaxies</a:t>
            </a:r>
          </a:p>
        </p:txBody>
      </p:sp>
      <p:sp>
        <p:nvSpPr>
          <p:cNvPr id="2166797" name="Text Box 13">
            <a:extLst>
              <a:ext uri="{FF2B5EF4-FFF2-40B4-BE49-F238E27FC236}">
                <a16:creationId xmlns:a16="http://schemas.microsoft.com/office/drawing/2014/main" id="{D3C3D433-252C-B826-AB48-780BD4919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6226"/>
            <a:ext cx="144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Hubble Ultra Deep Field</a:t>
            </a:r>
            <a:endParaRPr lang="en-US" altLang="en-US"/>
          </a:p>
        </p:txBody>
      </p:sp>
      <p:sp>
        <p:nvSpPr>
          <p:cNvPr id="2166799" name="Rectangle 15">
            <a:extLst>
              <a:ext uri="{FF2B5EF4-FFF2-40B4-BE49-F238E27FC236}">
                <a16:creationId xmlns:a16="http://schemas.microsoft.com/office/drawing/2014/main" id="{0CBCEC1F-87F3-1757-60CE-9250D9BFF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91000"/>
            <a:ext cx="292100" cy="381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66806" name="Picture 22">
            <a:extLst>
              <a:ext uri="{FF2B5EF4-FFF2-40B4-BE49-F238E27FC236}">
                <a16:creationId xmlns:a16="http://schemas.microsoft.com/office/drawing/2014/main" id="{F7EF7C41-2517-A35D-4629-B2E58234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5" t="10002" r="19940" b="72215"/>
          <a:stretch>
            <a:fillRect/>
          </a:stretch>
        </p:blipFill>
        <p:spPr bwMode="auto">
          <a:xfrm>
            <a:off x="7239001" y="2667000"/>
            <a:ext cx="32813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6807" name="Rectangle 23">
            <a:extLst>
              <a:ext uri="{FF2B5EF4-FFF2-40B4-BE49-F238E27FC236}">
                <a16:creationId xmlns:a16="http://schemas.microsoft.com/office/drawing/2014/main" id="{F920C5EA-F65A-556C-8AA6-1B1270063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667000"/>
            <a:ext cx="3276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6808" name="Rectangle 24">
            <a:extLst>
              <a:ext uri="{FF2B5EF4-FFF2-40B4-BE49-F238E27FC236}">
                <a16:creationId xmlns:a16="http://schemas.microsoft.com/office/drawing/2014/main" id="{4C34F758-CAFF-B153-44A8-B739C9725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67000"/>
            <a:ext cx="3276600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6809" name="Text Box 25">
            <a:extLst>
              <a:ext uri="{FF2B5EF4-FFF2-40B4-BE49-F238E27FC236}">
                <a16:creationId xmlns:a16="http://schemas.microsoft.com/office/drawing/2014/main" id="{4751B0A0-A524-71DD-3BC9-5CDA55E78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186488"/>
            <a:ext cx="274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Spiral </a:t>
            </a:r>
            <a:r>
              <a:rPr lang="en-US" altLang="en-US" sz="2800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66810" name="Rectangle 26">
            <a:extLst>
              <a:ext uri="{FF2B5EF4-FFF2-40B4-BE49-F238E27FC236}">
                <a16:creationId xmlns:a16="http://schemas.microsoft.com/office/drawing/2014/main" id="{40534C05-3869-47E8-E422-44C861FF3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113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6811" name="Text Box 27">
            <a:extLst>
              <a:ext uri="{FF2B5EF4-FFF2-40B4-BE49-F238E27FC236}">
                <a16:creationId xmlns:a16="http://schemas.microsoft.com/office/drawing/2014/main" id="{15BDAAC1-8965-8DE7-F03C-6B78B4040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144713"/>
            <a:ext cx="1774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Elliptical Galaxy</a:t>
            </a:r>
          </a:p>
        </p:txBody>
      </p:sp>
      <p:pic>
        <p:nvPicPr>
          <p:cNvPr id="2166812" name="Picture 28">
            <a:extLst>
              <a:ext uri="{FF2B5EF4-FFF2-40B4-BE49-F238E27FC236}">
                <a16:creationId xmlns:a16="http://schemas.microsoft.com/office/drawing/2014/main" id="{B3F0D5B9-E6AA-C8F2-EE0E-D745C112B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4" t="39484" r="39774" b="55548"/>
          <a:stretch>
            <a:fillRect/>
          </a:stretch>
        </p:blipFill>
        <p:spPr bwMode="auto">
          <a:xfrm>
            <a:off x="4738689" y="1"/>
            <a:ext cx="2560637" cy="2613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6813" name="Rectangle 29">
            <a:extLst>
              <a:ext uri="{FF2B5EF4-FFF2-40B4-BE49-F238E27FC236}">
                <a16:creationId xmlns:a16="http://schemas.microsoft.com/office/drawing/2014/main" id="{C5E5D9D9-60BE-876D-0CF2-BD0D84ECD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44713"/>
            <a:ext cx="1774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FFFF00"/>
                </a:solidFill>
              </a:rPr>
              <a:t>Elliptical</a:t>
            </a:r>
            <a:r>
              <a:rPr lang="en-US" altLang="en-US"/>
              <a:t> </a:t>
            </a:r>
            <a:r>
              <a:rPr lang="en-US" altLang="en-US">
                <a:solidFill>
                  <a:srgbClr val="FFFF00"/>
                </a:solidFill>
              </a:rPr>
              <a:t>Galaxy</a:t>
            </a:r>
            <a:endParaRPr lang="en-US" altLang="en-US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2166814" name="Rectangle 30">
            <a:extLst>
              <a:ext uri="{FF2B5EF4-FFF2-40B4-BE49-F238E27FC236}">
                <a16:creationId xmlns:a16="http://schemas.microsoft.com/office/drawing/2014/main" id="{89AF94DD-CBE4-0E61-0890-85CD79CA6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78113"/>
            <a:ext cx="381000" cy="381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6815" name="Rectangle 31">
            <a:extLst>
              <a:ext uri="{FF2B5EF4-FFF2-40B4-BE49-F238E27FC236}">
                <a16:creationId xmlns:a16="http://schemas.microsoft.com/office/drawing/2014/main" id="{D31F1987-BC35-99BC-0F3F-0267A86D9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0"/>
            <a:ext cx="38100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810" name="Picture 2">
            <a:extLst>
              <a:ext uri="{FF2B5EF4-FFF2-40B4-BE49-F238E27FC236}">
                <a16:creationId xmlns:a16="http://schemas.microsoft.com/office/drawing/2014/main" id="{C4BAA95A-FC12-78F3-6743-611B23EEBD5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4167" r="7813" b="6250"/>
          <a:stretch>
            <a:fillRect/>
          </a:stretch>
        </p:blipFill>
        <p:spPr bwMode="auto">
          <a:xfrm>
            <a:off x="1752600" y="1"/>
            <a:ext cx="8610600" cy="68564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7811" name="Text Box 3">
            <a:extLst>
              <a:ext uri="{FF2B5EF4-FFF2-40B4-BE49-F238E27FC236}">
                <a16:creationId xmlns:a16="http://schemas.microsoft.com/office/drawing/2014/main" id="{19D779F1-57BD-F6DD-A5A6-828C2FEEA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6" y="6080125"/>
            <a:ext cx="2023311" cy="5232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>
                <a:solidFill>
                  <a:srgbClr val="FFFF00"/>
                </a:solidFill>
                <a:latin typeface="Garamond" panose="02020404030301010803" pitchFamily="18" charset="0"/>
              </a:rPr>
              <a:t>Spiral Galaxy</a:t>
            </a:r>
          </a:p>
        </p:txBody>
      </p:sp>
      <p:sp>
        <p:nvSpPr>
          <p:cNvPr id="2167812" name="Text Box 4">
            <a:extLst>
              <a:ext uri="{FF2B5EF4-FFF2-40B4-BE49-F238E27FC236}">
                <a16:creationId xmlns:a16="http://schemas.microsoft.com/office/drawing/2014/main" id="{409972D1-DE95-4F27-4F92-C0A2AD148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6" y="4716464"/>
            <a:ext cx="892175" cy="52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Garamond" panose="02020404030301010803" pitchFamily="18" charset="0"/>
              </a:rPr>
              <a:t>disk</a:t>
            </a:r>
            <a:endParaRPr lang="en-US" altLang="en-US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2167813" name="Text Box 5">
            <a:extLst>
              <a:ext uri="{FF2B5EF4-FFF2-40B4-BE49-F238E27FC236}">
                <a16:creationId xmlns:a16="http://schemas.microsoft.com/office/drawing/2014/main" id="{7D42FC4C-F2CA-AA57-413A-39631F474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257800"/>
            <a:ext cx="1295400" cy="52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Garamond" panose="02020404030301010803" pitchFamily="18" charset="0"/>
              </a:rPr>
              <a:t>bulge</a:t>
            </a:r>
            <a:endParaRPr lang="en-US" altLang="en-US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2167814" name="Text Box 6">
            <a:extLst>
              <a:ext uri="{FF2B5EF4-FFF2-40B4-BE49-F238E27FC236}">
                <a16:creationId xmlns:a16="http://schemas.microsoft.com/office/drawing/2014/main" id="{5F309E46-0826-738A-937F-66F4A6DAA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371600"/>
            <a:ext cx="1295400" cy="52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Garamond" panose="02020404030301010803" pitchFamily="18" charset="0"/>
              </a:rPr>
              <a:t>halo</a:t>
            </a:r>
            <a:endParaRPr lang="en-US" altLang="en-US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2167815" name="Line 7">
            <a:extLst>
              <a:ext uri="{FF2B5EF4-FFF2-40B4-BE49-F238E27FC236}">
                <a16:creationId xmlns:a16="http://schemas.microsoft.com/office/drawing/2014/main" id="{17F35EF2-386D-6CA3-E645-75087FA333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3505200"/>
            <a:ext cx="914400" cy="1219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7816" name="Line 8">
            <a:extLst>
              <a:ext uri="{FF2B5EF4-FFF2-40B4-BE49-F238E27FC236}">
                <a16:creationId xmlns:a16="http://schemas.microsoft.com/office/drawing/2014/main" id="{E9632D56-9EC6-93D2-7A93-232096021D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3505200"/>
            <a:ext cx="1143000" cy="1828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7817" name="Line 9">
            <a:extLst>
              <a:ext uri="{FF2B5EF4-FFF2-40B4-BE49-F238E27FC236}">
                <a16:creationId xmlns:a16="http://schemas.microsoft.com/office/drawing/2014/main" id="{81C4594B-9F1A-5A34-A3B5-8F916563F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914400"/>
            <a:ext cx="914400" cy="762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7818" name="Line 10">
            <a:extLst>
              <a:ext uri="{FF2B5EF4-FFF2-40B4-BE49-F238E27FC236}">
                <a16:creationId xmlns:a16="http://schemas.microsoft.com/office/drawing/2014/main" id="{E35BDF1E-5F3F-05A1-DF63-93A12EC9B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1905000"/>
            <a:ext cx="2743200" cy="4419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83" name="Text Box 3">
            <a:extLst>
              <a:ext uri="{FF2B5EF4-FFF2-40B4-BE49-F238E27FC236}">
                <a16:creationId xmlns:a16="http://schemas.microsoft.com/office/drawing/2014/main" id="{C8EE2470-47D1-4BC1-CC80-2FBFBACC2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207001"/>
            <a:ext cx="408233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b="1"/>
              <a:t>Spheroidal Component:</a:t>
            </a:r>
            <a:endParaRPr lang="en-US" altLang="en-US" sz="2800" b="1" i="1"/>
          </a:p>
          <a:p>
            <a:pPr eaLnBrk="0" hangingPunct="0"/>
            <a:r>
              <a:rPr lang="en-US" altLang="en-US" sz="2800"/>
              <a:t>bulge &amp; halo, old stars,</a:t>
            </a:r>
          </a:p>
          <a:p>
            <a:pPr eaLnBrk="0" hangingPunct="0"/>
            <a:r>
              <a:rPr lang="en-US" altLang="en-US" sz="2800"/>
              <a:t>few gas clouds</a:t>
            </a:r>
            <a:endParaRPr lang="en-US" altLang="en-US" b="1" i="1"/>
          </a:p>
        </p:txBody>
      </p:sp>
      <p:sp>
        <p:nvSpPr>
          <p:cNvPr id="2170885" name="Text Box 5">
            <a:extLst>
              <a:ext uri="{FF2B5EF4-FFF2-40B4-BE49-F238E27FC236}">
                <a16:creationId xmlns:a16="http://schemas.microsoft.com/office/drawing/2014/main" id="{BA425B4F-5F17-6D07-8371-420EDE32B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6" y="-1588"/>
            <a:ext cx="303159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b="1"/>
              <a:t>Disk Component:</a:t>
            </a:r>
            <a:endParaRPr lang="en-US" altLang="en-US" sz="2800"/>
          </a:p>
          <a:p>
            <a:pPr eaLnBrk="0" hangingPunct="0"/>
            <a:r>
              <a:rPr lang="en-US" altLang="en-US" sz="2800"/>
              <a:t>stars of all ages,</a:t>
            </a:r>
          </a:p>
          <a:p>
            <a:pPr eaLnBrk="0" hangingPunct="0"/>
            <a:r>
              <a:rPr lang="en-US" altLang="en-US" sz="2800"/>
              <a:t>many gas clouds</a:t>
            </a:r>
          </a:p>
        </p:txBody>
      </p:sp>
      <p:pic>
        <p:nvPicPr>
          <p:cNvPr id="2170887" name="Picture 7">
            <a:extLst>
              <a:ext uri="{FF2B5EF4-FFF2-40B4-BE49-F238E27FC236}">
                <a16:creationId xmlns:a16="http://schemas.microsoft.com/office/drawing/2014/main" id="{703C73DF-3ECC-A128-FB2F-585576F7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22531"/>
          <a:stretch>
            <a:fillRect/>
          </a:stretch>
        </p:blipFill>
        <p:spPr bwMode="auto">
          <a:xfrm>
            <a:off x="2590801" y="1371601"/>
            <a:ext cx="7250113" cy="38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888" name="Line 8">
            <a:extLst>
              <a:ext uri="{FF2B5EF4-FFF2-40B4-BE49-F238E27FC236}">
                <a16:creationId xmlns:a16="http://schemas.microsoft.com/office/drawing/2014/main" id="{871CB7F2-8885-7967-D25C-0153AF8A5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371600"/>
            <a:ext cx="205740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889" name="Line 9">
            <a:extLst>
              <a:ext uri="{FF2B5EF4-FFF2-40B4-BE49-F238E27FC236}">
                <a16:creationId xmlns:a16="http://schemas.microsoft.com/office/drawing/2014/main" id="{2316BA2B-0995-0263-067E-3D41A30B91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810000"/>
            <a:ext cx="3429000" cy="1371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906" name="Picture 2">
            <a:extLst>
              <a:ext uri="{FF2B5EF4-FFF2-40B4-BE49-F238E27FC236}">
                <a16:creationId xmlns:a16="http://schemas.microsoft.com/office/drawing/2014/main" id="{AB6844D6-993F-84F5-5526-C0EF5120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0" t="4167" r="14063" b="6250"/>
          <a:stretch>
            <a:fillRect/>
          </a:stretch>
        </p:blipFill>
        <p:spPr bwMode="auto">
          <a:xfrm>
            <a:off x="4114800" y="1"/>
            <a:ext cx="65532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1907" name="Line 3">
            <a:extLst>
              <a:ext uri="{FF2B5EF4-FFF2-40B4-BE49-F238E27FC236}">
                <a16:creationId xmlns:a16="http://schemas.microsoft.com/office/drawing/2014/main" id="{C1D87DC4-7441-572A-FC16-0B2CE8D5A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3581400"/>
            <a:ext cx="38100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908" name="Line 4">
            <a:extLst>
              <a:ext uri="{FF2B5EF4-FFF2-40B4-BE49-F238E27FC236}">
                <a16:creationId xmlns:a16="http://schemas.microsoft.com/office/drawing/2014/main" id="{4C14589B-067B-051E-07CC-7E9E61CBE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9600"/>
            <a:ext cx="129540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909" name="Text Box 5">
            <a:extLst>
              <a:ext uri="{FF2B5EF4-FFF2-40B4-BE49-F238E27FC236}">
                <a16:creationId xmlns:a16="http://schemas.microsoft.com/office/drawing/2014/main" id="{633E4B68-2D45-1438-D986-042E9A5F7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222567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/>
              <a:t>Disk Component:</a:t>
            </a:r>
            <a:endParaRPr lang="en-US" altLang="en-US" sz="2800"/>
          </a:p>
          <a:p>
            <a:pPr eaLnBrk="0" hangingPunct="0"/>
            <a:r>
              <a:rPr lang="en-US" altLang="en-US" sz="2800"/>
              <a:t>stars of all ages,</a:t>
            </a:r>
          </a:p>
          <a:p>
            <a:pPr eaLnBrk="0" hangingPunct="0"/>
            <a:r>
              <a:rPr lang="en-US" altLang="en-US" sz="2800"/>
              <a:t>many gas clouds</a:t>
            </a:r>
          </a:p>
        </p:txBody>
      </p:sp>
      <p:sp>
        <p:nvSpPr>
          <p:cNvPr id="2171910" name="Text Box 6">
            <a:extLst>
              <a:ext uri="{FF2B5EF4-FFF2-40B4-BE49-F238E27FC236}">
                <a16:creationId xmlns:a16="http://schemas.microsoft.com/office/drawing/2014/main" id="{2D896C29-F992-29EF-0E84-3D7EBC14F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57600"/>
            <a:ext cx="2209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/>
              <a:t>Spheroidal Component:</a:t>
            </a:r>
            <a:endParaRPr lang="en-US" altLang="en-US" sz="2800" b="1" i="1"/>
          </a:p>
          <a:p>
            <a:pPr eaLnBrk="0" hangingPunct="0"/>
            <a:r>
              <a:rPr lang="en-US" altLang="en-US" sz="2800"/>
              <a:t>bulge &amp; halo, old stars,</a:t>
            </a:r>
          </a:p>
          <a:p>
            <a:pPr eaLnBrk="0" hangingPunct="0"/>
            <a:r>
              <a:rPr lang="en-US" altLang="en-US" sz="2800"/>
              <a:t>few gas clouds</a:t>
            </a:r>
            <a:endParaRPr lang="en-US" altLang="en-US" b="1" i="1"/>
          </a:p>
        </p:txBody>
      </p:sp>
    </p:spTree>
  </p:cSld>
  <p:clrMapOvr>
    <a:masterClrMapping/>
  </p:clrMapOvr>
  <p:transition>
    <p:sndAc>
      <p:endSnd/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2930" name="Picture 2">
            <a:extLst>
              <a:ext uri="{FF2B5EF4-FFF2-40B4-BE49-F238E27FC236}">
                <a16:creationId xmlns:a16="http://schemas.microsoft.com/office/drawing/2014/main" id="{9EA6378B-2681-F389-9067-0240F3DA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0" t="4167" r="14063" b="6250"/>
          <a:stretch>
            <a:fillRect/>
          </a:stretch>
        </p:blipFill>
        <p:spPr bwMode="auto">
          <a:xfrm>
            <a:off x="4114800" y="1"/>
            <a:ext cx="65532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2931" name="Line 3">
            <a:extLst>
              <a:ext uri="{FF2B5EF4-FFF2-40B4-BE49-F238E27FC236}">
                <a16:creationId xmlns:a16="http://schemas.microsoft.com/office/drawing/2014/main" id="{CCC56C0E-BF5A-5DB2-4AEA-45B08E50D5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3581400"/>
            <a:ext cx="38100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2932" name="Rectangle 4">
            <a:extLst>
              <a:ext uri="{FF2B5EF4-FFF2-40B4-BE49-F238E27FC236}">
                <a16:creationId xmlns:a16="http://schemas.microsoft.com/office/drawing/2014/main" id="{8F2129E8-5723-4FE9-3E35-285C9658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76200"/>
            <a:ext cx="3124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>
                <a:solidFill>
                  <a:schemeClr val="bg1"/>
                </a:solidFill>
              </a:rPr>
              <a:t>Blue-white color indicates ongoing star formation</a:t>
            </a:r>
          </a:p>
        </p:txBody>
      </p:sp>
      <p:sp>
        <p:nvSpPr>
          <p:cNvPr id="2172934" name="Rectangle 6">
            <a:extLst>
              <a:ext uri="{FF2B5EF4-FFF2-40B4-BE49-F238E27FC236}">
                <a16:creationId xmlns:a16="http://schemas.microsoft.com/office/drawing/2014/main" id="{FE1C62B9-4DE2-CE66-6468-0ACAB2F1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76200"/>
            <a:ext cx="2971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2935" name="Rectangle 7">
            <a:extLst>
              <a:ext uri="{FF2B5EF4-FFF2-40B4-BE49-F238E27FC236}">
                <a16:creationId xmlns:a16="http://schemas.microsoft.com/office/drawing/2014/main" id="{4CAF7D71-9452-376A-D876-8C2E904E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257800"/>
            <a:ext cx="3048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>
                <a:solidFill>
                  <a:schemeClr val="bg1"/>
                </a:solidFill>
              </a:rPr>
              <a:t>Red-yellow color indicates older star population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172936" name="Rectangle 8">
            <a:extLst>
              <a:ext uri="{FF2B5EF4-FFF2-40B4-BE49-F238E27FC236}">
                <a16:creationId xmlns:a16="http://schemas.microsoft.com/office/drawing/2014/main" id="{4DB28BBA-EB62-0E6D-9642-C9656718D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257800"/>
            <a:ext cx="2895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2939" name="Text Box 11">
            <a:extLst>
              <a:ext uri="{FF2B5EF4-FFF2-40B4-BE49-F238E27FC236}">
                <a16:creationId xmlns:a16="http://schemas.microsoft.com/office/drawing/2014/main" id="{8FCDD713-35E9-C5AA-C764-7AB4FB0F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222567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/>
              <a:t>Disk Component:</a:t>
            </a:r>
            <a:endParaRPr lang="en-US" altLang="en-US" sz="2800"/>
          </a:p>
          <a:p>
            <a:pPr eaLnBrk="0" hangingPunct="0"/>
            <a:r>
              <a:rPr lang="en-US" altLang="en-US" sz="2800"/>
              <a:t>stars of all ages,</a:t>
            </a:r>
          </a:p>
          <a:p>
            <a:pPr eaLnBrk="0" hangingPunct="0"/>
            <a:r>
              <a:rPr lang="en-US" altLang="en-US" sz="2800"/>
              <a:t>many gas clouds</a:t>
            </a:r>
          </a:p>
        </p:txBody>
      </p:sp>
      <p:sp>
        <p:nvSpPr>
          <p:cNvPr id="2172940" name="Text Box 12">
            <a:extLst>
              <a:ext uri="{FF2B5EF4-FFF2-40B4-BE49-F238E27FC236}">
                <a16:creationId xmlns:a16="http://schemas.microsoft.com/office/drawing/2014/main" id="{31D4C27B-73DB-FBD8-AE3F-1F8557AA9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57600"/>
            <a:ext cx="2209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/>
              <a:t>Spheroidal Component:</a:t>
            </a:r>
            <a:endParaRPr lang="en-US" altLang="en-US" sz="2800" b="1" i="1"/>
          </a:p>
          <a:p>
            <a:pPr eaLnBrk="0" hangingPunct="0"/>
            <a:r>
              <a:rPr lang="en-US" altLang="en-US" sz="2800"/>
              <a:t>bulge &amp; halo, old stars,</a:t>
            </a:r>
          </a:p>
          <a:p>
            <a:pPr eaLnBrk="0" hangingPunct="0"/>
            <a:r>
              <a:rPr lang="en-US" altLang="en-US" sz="2800"/>
              <a:t>few gas clouds</a:t>
            </a:r>
            <a:endParaRPr lang="en-US" altLang="en-US" b="1" i="1"/>
          </a:p>
        </p:txBody>
      </p:sp>
      <p:sp>
        <p:nvSpPr>
          <p:cNvPr id="2172943" name="Line 15">
            <a:extLst>
              <a:ext uri="{FF2B5EF4-FFF2-40B4-BE49-F238E27FC236}">
                <a16:creationId xmlns:a16="http://schemas.microsoft.com/office/drawing/2014/main" id="{DC6714E0-44E8-FAB5-BAC3-D9611DC3C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9600"/>
            <a:ext cx="129540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D0A8-3167-CF76-3858-C6BE4BFD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The physics on Earth applies in space.</a:t>
            </a:r>
          </a:p>
        </p:txBody>
      </p:sp>
    </p:spTree>
    <p:extLst>
      <p:ext uri="{BB962C8B-B14F-4D97-AF65-F5344CB8AC3E}">
        <p14:creationId xmlns:p14="http://schemas.microsoft.com/office/powerpoint/2010/main" val="3836734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477F20-BD73-0CA2-C1F1-500596D4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0" t="4167" r="14063" b="6250"/>
          <a:stretch>
            <a:fillRect/>
          </a:stretch>
        </p:blipFill>
        <p:spPr bwMode="auto">
          <a:xfrm>
            <a:off x="4114800" y="1"/>
            <a:ext cx="65532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Line 3">
            <a:extLst>
              <a:ext uri="{FF2B5EF4-FFF2-40B4-BE49-F238E27FC236}">
                <a16:creationId xmlns:a16="http://schemas.microsoft.com/office/drawing/2014/main" id="{00EEAB95-1ABA-1523-55B5-AB8096BAC1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3581400"/>
            <a:ext cx="38100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A810352-599C-E085-F0E1-9DB0B54E1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76200"/>
            <a:ext cx="3124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>
                <a:solidFill>
                  <a:schemeClr val="bg1"/>
                </a:solidFill>
              </a:rPr>
              <a:t>Blue-white color indicates ongoing star formation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2FC781-BFF3-AC4E-9EA6-A3CF185BB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76200"/>
            <a:ext cx="2971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E64BE7A8-DE37-6352-D4B2-528167AB7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257800"/>
            <a:ext cx="3048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>
                <a:solidFill>
                  <a:schemeClr val="bg1"/>
                </a:solidFill>
              </a:rPr>
              <a:t>Red-yellow color indicates older star population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EC4E5E27-ADBB-1C11-077E-9C71B177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257800"/>
            <a:ext cx="2895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6EE6A57F-62E7-1A81-6FA6-0B584C36B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222567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/>
              <a:t>Disk Component:</a:t>
            </a:r>
            <a:endParaRPr lang="en-US" altLang="en-US" sz="2800"/>
          </a:p>
          <a:p>
            <a:pPr eaLnBrk="0" hangingPunct="0"/>
            <a:r>
              <a:rPr lang="en-US" altLang="en-US" sz="2800"/>
              <a:t>stars of all ages,</a:t>
            </a:r>
          </a:p>
          <a:p>
            <a:pPr eaLnBrk="0" hangingPunct="0"/>
            <a:r>
              <a:rPr lang="en-US" altLang="en-US" sz="2800"/>
              <a:t>many gas clouds</a:t>
            </a: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C6804BDE-95C4-4D71-D1A3-ACB99B7E9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57600"/>
            <a:ext cx="2209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/>
              <a:t>Spheroidal Component:</a:t>
            </a:r>
            <a:endParaRPr lang="en-US" altLang="en-US" sz="2800" b="1" i="1"/>
          </a:p>
          <a:p>
            <a:pPr eaLnBrk="0" hangingPunct="0"/>
            <a:r>
              <a:rPr lang="en-US" altLang="en-US" sz="2800"/>
              <a:t>bulge &amp; halo, old stars,</a:t>
            </a:r>
          </a:p>
          <a:p>
            <a:pPr eaLnBrk="0" hangingPunct="0"/>
            <a:r>
              <a:rPr lang="en-US" altLang="en-US" sz="2800"/>
              <a:t>few gas clouds</a:t>
            </a:r>
            <a:endParaRPr lang="en-US" altLang="en-US" b="1" i="1"/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61BCFFE4-CD06-78A7-11C1-DFA7071A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57813" b="37500"/>
          <a:stretch>
            <a:fillRect/>
          </a:stretch>
        </p:blipFill>
        <p:spPr bwMode="auto">
          <a:xfrm>
            <a:off x="8229600" y="228600"/>
            <a:ext cx="24384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1C7F32F-F006-813F-CDB5-2220F75D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12500" b="16667"/>
          <a:stretch>
            <a:fillRect/>
          </a:stretch>
        </p:blipFill>
        <p:spPr bwMode="auto">
          <a:xfrm>
            <a:off x="8458200" y="3276600"/>
            <a:ext cx="21336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Line 13">
            <a:extLst>
              <a:ext uri="{FF2B5EF4-FFF2-40B4-BE49-F238E27FC236}">
                <a16:creationId xmlns:a16="http://schemas.microsoft.com/office/drawing/2014/main" id="{013CA28E-958B-D8A6-4B09-970D188C8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9600"/>
            <a:ext cx="129540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978" name="Rectangle 2">
            <a:extLst>
              <a:ext uri="{FF2B5EF4-FFF2-40B4-BE49-F238E27FC236}">
                <a16:creationId xmlns:a16="http://schemas.microsoft.com/office/drawing/2014/main" id="{61EAE3F4-3016-FBE0-229B-D155DD0BB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i="1"/>
              <a:t>Thought Question</a:t>
            </a:r>
          </a:p>
        </p:txBody>
      </p:sp>
      <p:sp>
        <p:nvSpPr>
          <p:cNvPr id="2174979" name="Rectangle 3">
            <a:extLst>
              <a:ext uri="{FF2B5EF4-FFF2-40B4-BE49-F238E27FC236}">
                <a16:creationId xmlns:a16="http://schemas.microsoft.com/office/drawing/2014/main" id="{668B388D-E5E9-96E8-89E1-55C75CBC8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7848600" cy="4419600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en-US" dirty="0"/>
              <a:t>Why does ongoing star formation lead to a blue-white appearance?</a:t>
            </a:r>
          </a:p>
          <a:p>
            <a:pPr marL="990600" lvl="1" indent="-533400">
              <a:buNone/>
            </a:pPr>
            <a:endParaRPr lang="en-US" altLang="en-US" dirty="0"/>
          </a:p>
          <a:p>
            <a:pPr marL="990600" lvl="1" indent="-533400">
              <a:buNone/>
            </a:pPr>
            <a:r>
              <a:rPr lang="en-US" altLang="en-US" dirty="0"/>
              <a:t>	A.  There aren’t any red or yellow stars</a:t>
            </a:r>
          </a:p>
          <a:p>
            <a:pPr marL="990600" lvl="1" indent="-533400">
              <a:buNone/>
            </a:pPr>
            <a:r>
              <a:rPr lang="en-US" altLang="en-US" dirty="0"/>
              <a:t>	B.  Short-lived blue stars outshine others</a:t>
            </a:r>
          </a:p>
          <a:p>
            <a:pPr marL="990600" lvl="1" indent="-533400">
              <a:buNone/>
            </a:pPr>
            <a:r>
              <a:rPr lang="en-US" altLang="en-US" dirty="0"/>
              <a:t>	</a:t>
            </a:r>
          </a:p>
          <a:p>
            <a:pPr marL="990600" lvl="1" indent="-533400">
              <a:buNone/>
            </a:pPr>
            <a:r>
              <a:rPr lang="en-US" altLang="en-US" dirty="0"/>
              <a:t>	</a:t>
            </a:r>
          </a:p>
          <a:p>
            <a:pPr marL="990600" lvl="1" indent="-533400">
              <a:buNone/>
            </a:pPr>
            <a:r>
              <a:rPr lang="en-US" altLang="en-US" dirty="0"/>
              <a:t>	</a:t>
            </a:r>
          </a:p>
          <a:p>
            <a:pPr marL="990600" lvl="1" indent="-533400">
              <a:buNone/>
            </a:pPr>
            <a:endParaRPr lang="en-US" altLang="en-US" sz="1800" dirty="0"/>
          </a:p>
        </p:txBody>
      </p:sp>
    </p:spTree>
  </p:cSld>
  <p:clrMapOvr>
    <a:masterClrMapping/>
  </p:clrMapOvr>
  <p:transition>
    <p:sndAc>
      <p:endSnd/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002" name="Rectangle 2">
            <a:extLst>
              <a:ext uri="{FF2B5EF4-FFF2-40B4-BE49-F238E27FC236}">
                <a16:creationId xmlns:a16="http://schemas.microsoft.com/office/drawing/2014/main" id="{06BDF701-8C46-BBFF-465F-F9C8E5C0A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i="1"/>
              <a:t>Thought Question</a:t>
            </a:r>
          </a:p>
        </p:txBody>
      </p:sp>
      <p:sp>
        <p:nvSpPr>
          <p:cNvPr id="2176003" name="Rectangle 3">
            <a:extLst>
              <a:ext uri="{FF2B5EF4-FFF2-40B4-BE49-F238E27FC236}">
                <a16:creationId xmlns:a16="http://schemas.microsoft.com/office/drawing/2014/main" id="{81C94A8B-7FA8-8370-618A-579ED549E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7848600" cy="4419600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en-US" dirty="0"/>
              <a:t>Why does ongoing star formation lead to a blue-white appearance?</a:t>
            </a:r>
          </a:p>
          <a:p>
            <a:pPr marL="990600" lvl="1" indent="-533400">
              <a:buNone/>
            </a:pPr>
            <a:endParaRPr lang="en-US" altLang="en-US" dirty="0"/>
          </a:p>
          <a:p>
            <a:pPr marL="990600" lvl="1" indent="-533400">
              <a:buNone/>
            </a:pPr>
            <a:r>
              <a:rPr lang="en-US" altLang="en-US" dirty="0"/>
              <a:t>	</a:t>
            </a:r>
            <a:r>
              <a:rPr lang="en-US" altLang="en-US" dirty="0">
                <a:solidFill>
                  <a:schemeClr val="folHlink"/>
                </a:solidFill>
              </a:rPr>
              <a:t>A.  There aren’t any red or yellow stars</a:t>
            </a:r>
          </a:p>
          <a:p>
            <a:pPr marL="990600" lvl="1" indent="-533400">
              <a:buNone/>
            </a:pPr>
            <a:r>
              <a:rPr lang="en-US" altLang="en-US" b="1" dirty="0"/>
              <a:t>	B.  Short-lived blue stars outshine others</a:t>
            </a:r>
          </a:p>
          <a:p>
            <a:pPr marL="990600" lvl="1" indent="-533400"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marL="990600" lvl="1" indent="-533400">
              <a:buNone/>
            </a:pPr>
            <a:r>
              <a:rPr lang="en-US" altLang="en-US" sz="2000" dirty="0"/>
              <a:t>	</a:t>
            </a:r>
          </a:p>
          <a:p>
            <a:pPr marL="990600" lvl="1" indent="-533400">
              <a:buNone/>
            </a:pPr>
            <a:r>
              <a:rPr lang="en-US" altLang="en-US" sz="2000" dirty="0"/>
              <a:t>	</a:t>
            </a:r>
          </a:p>
          <a:p>
            <a:pPr marL="990600" lvl="1" indent="-533400">
              <a:buNone/>
            </a:pPr>
            <a:r>
              <a:rPr lang="en-US" altLang="en-US" sz="2000" dirty="0"/>
              <a:t>	</a:t>
            </a:r>
          </a:p>
          <a:p>
            <a:pPr marL="990600" lvl="1" indent="-533400">
              <a:buNone/>
            </a:pPr>
            <a:endParaRPr lang="en-US" altLang="en-US" sz="2000" dirty="0"/>
          </a:p>
        </p:txBody>
      </p:sp>
    </p:spTree>
  </p:cSld>
  <p:clrMapOvr>
    <a:masterClrMapping/>
  </p:clrMapOvr>
  <p:transition>
    <p:sndAc>
      <p:endSnd/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242" name="Rectangle 2">
            <a:extLst>
              <a:ext uri="{FF2B5EF4-FFF2-40B4-BE49-F238E27FC236}">
                <a16:creationId xmlns:a16="http://schemas.microsoft.com/office/drawing/2014/main" id="{5769AB93-3ED4-6A3C-E3A3-CFFCD7C88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2286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Elliptical Galaxy: </a:t>
            </a:r>
          </a:p>
          <a:p>
            <a:pPr eaLnBrk="0" hangingPunct="0"/>
            <a:r>
              <a:rPr lang="en-US" altLang="en-US" sz="2800"/>
              <a:t>All spheroidal component, virtually no disk component</a:t>
            </a:r>
          </a:p>
        </p:txBody>
      </p:sp>
      <p:pic>
        <p:nvPicPr>
          <p:cNvPr id="2186244" name="Picture 4">
            <a:extLst>
              <a:ext uri="{FF2B5EF4-FFF2-40B4-BE49-F238E27FC236}">
                <a16:creationId xmlns:a16="http://schemas.microsoft.com/office/drawing/2014/main" id="{82975037-E01D-47DD-8A1A-E76C663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106" r="3448" b="15369"/>
          <a:stretch>
            <a:fillRect/>
          </a:stretch>
        </p:blipFill>
        <p:spPr bwMode="auto">
          <a:xfrm>
            <a:off x="1600200" y="247650"/>
            <a:ext cx="6172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266" name="Rectangle 2">
            <a:extLst>
              <a:ext uri="{FF2B5EF4-FFF2-40B4-BE49-F238E27FC236}">
                <a16:creationId xmlns:a16="http://schemas.microsoft.com/office/drawing/2014/main" id="{5920E1B3-5374-B4C3-1777-767D3DC5B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2286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Elliptical Galaxy: </a:t>
            </a:r>
          </a:p>
          <a:p>
            <a:pPr eaLnBrk="0" hangingPunct="0"/>
            <a:r>
              <a:rPr lang="en-US" altLang="en-US" sz="2800"/>
              <a:t>All spheroidal component, virtually no disk component</a:t>
            </a:r>
          </a:p>
        </p:txBody>
      </p:sp>
      <p:pic>
        <p:nvPicPr>
          <p:cNvPr id="2187267" name="Picture 3">
            <a:extLst>
              <a:ext uri="{FF2B5EF4-FFF2-40B4-BE49-F238E27FC236}">
                <a16:creationId xmlns:a16="http://schemas.microsoft.com/office/drawing/2014/main" id="{5B998B8A-28DF-3DBB-CBD4-DADA8685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106" r="3448" b="15369"/>
          <a:stretch>
            <a:fillRect/>
          </a:stretch>
        </p:blipFill>
        <p:spPr bwMode="auto">
          <a:xfrm>
            <a:off x="1600200" y="247650"/>
            <a:ext cx="6172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7268" name="Rectangle 4">
            <a:extLst>
              <a:ext uri="{FF2B5EF4-FFF2-40B4-BE49-F238E27FC236}">
                <a16:creationId xmlns:a16="http://schemas.microsoft.com/office/drawing/2014/main" id="{A690B9CD-5726-1D53-C875-FF8938FE4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495801"/>
            <a:ext cx="2362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Red-yellow color indicates older star population</a:t>
            </a:r>
            <a:endParaRPr lang="en-US" altLang="en-US"/>
          </a:p>
        </p:txBody>
      </p:sp>
      <p:pic>
        <p:nvPicPr>
          <p:cNvPr id="2187270" name="Picture 6">
            <a:extLst>
              <a:ext uri="{FF2B5EF4-FFF2-40B4-BE49-F238E27FC236}">
                <a16:creationId xmlns:a16="http://schemas.microsoft.com/office/drawing/2014/main" id="{FCEF0893-4058-5BBB-E40A-C9738F82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12500" b="16667"/>
          <a:stretch>
            <a:fillRect/>
          </a:stretch>
        </p:blipFill>
        <p:spPr bwMode="auto">
          <a:xfrm>
            <a:off x="5562600" y="3852864"/>
            <a:ext cx="2133600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22" name="Picture 2">
            <a:extLst>
              <a:ext uri="{FF2B5EF4-FFF2-40B4-BE49-F238E27FC236}">
                <a16:creationId xmlns:a16="http://schemas.microsoft.com/office/drawing/2014/main" id="{5EB6CE0B-8172-A9EF-B650-1F74BF43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0"/>
          <a:stretch>
            <a:fillRect/>
          </a:stretch>
        </p:blipFill>
        <p:spPr bwMode="auto">
          <a:xfrm>
            <a:off x="1905000" y="228601"/>
            <a:ext cx="67818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23" name="Rectangle 3">
            <a:extLst>
              <a:ext uri="{FF2B5EF4-FFF2-40B4-BE49-F238E27FC236}">
                <a16:creationId xmlns:a16="http://schemas.microsoft.com/office/drawing/2014/main" id="{39BAA3E9-7CC8-517C-9339-37344189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257800"/>
            <a:ext cx="26085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/>
              <a:t>Irregular Galaxy</a:t>
            </a:r>
          </a:p>
        </p:txBody>
      </p:sp>
      <p:sp>
        <p:nvSpPr>
          <p:cNvPr id="2181124" name="Rectangle 4">
            <a:extLst>
              <a:ext uri="{FF2B5EF4-FFF2-40B4-BE49-F238E27FC236}">
                <a16:creationId xmlns:a16="http://schemas.microsoft.com/office/drawing/2014/main" id="{10D3A758-28D6-5D1D-F23A-EC7A80C9F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334000"/>
            <a:ext cx="3200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Blue-white color indicates ongoing star formation</a:t>
            </a:r>
          </a:p>
        </p:txBody>
      </p:sp>
      <p:sp>
        <p:nvSpPr>
          <p:cNvPr id="2181125" name="Rectangle 5">
            <a:extLst>
              <a:ext uri="{FF2B5EF4-FFF2-40B4-BE49-F238E27FC236}">
                <a16:creationId xmlns:a16="http://schemas.microsoft.com/office/drawing/2014/main" id="{88A7F273-0F70-7CB3-1C59-E213FE605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334000"/>
            <a:ext cx="2895600" cy="137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282" name="Rectangle 2">
            <a:extLst>
              <a:ext uri="{FF2B5EF4-FFF2-40B4-BE49-F238E27FC236}">
                <a16:creationId xmlns:a16="http://schemas.microsoft.com/office/drawing/2014/main" id="{4BB9AF75-8ECE-7380-593F-C1E7A8A5F8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200"/>
              <a:t>How are galaxies grouped together?</a:t>
            </a:r>
          </a:p>
        </p:txBody>
      </p:sp>
      <p:pic>
        <p:nvPicPr>
          <p:cNvPr id="2145284" name="Picture 4">
            <a:extLst>
              <a:ext uri="{FF2B5EF4-FFF2-40B4-BE49-F238E27FC236}">
                <a16:creationId xmlns:a16="http://schemas.microsoft.com/office/drawing/2014/main" id="{1203F52E-A1EC-3E7E-78FB-72146D3C9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 b="14150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8290" name="Picture 2">
            <a:extLst>
              <a:ext uri="{FF2B5EF4-FFF2-40B4-BE49-F238E27FC236}">
                <a16:creationId xmlns:a16="http://schemas.microsoft.com/office/drawing/2014/main" id="{9B815650-3C0E-EE7A-D324-AEB3EC94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083" r="15625" b="6250"/>
          <a:stretch>
            <a:fillRect/>
          </a:stretch>
        </p:blipFill>
        <p:spPr bwMode="auto">
          <a:xfrm>
            <a:off x="1447800" y="149226"/>
            <a:ext cx="6705600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8291" name="Rectangle 3">
            <a:extLst>
              <a:ext uri="{FF2B5EF4-FFF2-40B4-BE49-F238E27FC236}">
                <a16:creationId xmlns:a16="http://schemas.microsoft.com/office/drawing/2014/main" id="{CB974F07-B9B6-F2ED-C515-7AED05ABE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6" y="307976"/>
            <a:ext cx="2149475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Spiral galaxies are often found in </a:t>
            </a:r>
            <a:r>
              <a:rPr lang="en-US" altLang="en-US" sz="2800" b="1" i="1"/>
              <a:t>groups</a:t>
            </a:r>
            <a:r>
              <a:rPr lang="en-US" altLang="en-US" sz="2800"/>
              <a:t> of galaxies</a:t>
            </a:r>
          </a:p>
          <a:p>
            <a:pPr eaLnBrk="0" hangingPunct="0"/>
            <a:endParaRPr lang="en-US" altLang="en-US" sz="2800"/>
          </a:p>
          <a:p>
            <a:pPr eaLnBrk="0" hangingPunct="0"/>
            <a:r>
              <a:rPr lang="en-US" altLang="en-US" sz="2800"/>
              <a:t>(up to a few dozen galaxies)</a:t>
            </a:r>
            <a:endParaRPr lang="en-US" alt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9314" name="Picture 2">
            <a:extLst>
              <a:ext uri="{FF2B5EF4-FFF2-40B4-BE49-F238E27FC236}">
                <a16:creationId xmlns:a16="http://schemas.microsoft.com/office/drawing/2014/main" id="{06D9D2B4-EC86-F37F-FAD5-369405E78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2083" r="17188" b="6250"/>
          <a:stretch>
            <a:fillRect/>
          </a:stretch>
        </p:blipFill>
        <p:spPr bwMode="auto">
          <a:xfrm>
            <a:off x="1524001" y="0"/>
            <a:ext cx="6545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9315" name="Rectangle 3">
            <a:extLst>
              <a:ext uri="{FF2B5EF4-FFF2-40B4-BE49-F238E27FC236}">
                <a16:creationId xmlns:a16="http://schemas.microsoft.com/office/drawing/2014/main" id="{4BD1FCFB-BF45-758B-1ED1-FBB7902A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6" y="307975"/>
            <a:ext cx="23780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Elliptical galaxies are much more common in huge </a:t>
            </a:r>
            <a:r>
              <a:rPr lang="en-US" altLang="en-US" sz="2800" b="1" i="1"/>
              <a:t>clusters</a:t>
            </a:r>
            <a:r>
              <a:rPr lang="en-US" altLang="en-US" sz="2800"/>
              <a:t> of galaxies</a:t>
            </a:r>
          </a:p>
          <a:p>
            <a:pPr eaLnBrk="0" hangingPunct="0"/>
            <a:endParaRPr lang="en-US" altLang="en-US" sz="2800"/>
          </a:p>
          <a:p>
            <a:pPr eaLnBrk="0" hangingPunct="0"/>
            <a:r>
              <a:rPr lang="en-US" altLang="en-US" sz="2800"/>
              <a:t>(hundreds to thousands of galaxies)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234" name="Rectangle 2">
            <a:extLst>
              <a:ext uri="{FF2B5EF4-FFF2-40B4-BE49-F238E27FC236}">
                <a16:creationId xmlns:a16="http://schemas.microsoft.com/office/drawing/2014/main" id="{320A1430-8746-CC77-9892-52037A514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en-US"/>
              <a:t>What have we learned?</a:t>
            </a:r>
          </a:p>
        </p:txBody>
      </p:sp>
      <p:sp>
        <p:nvSpPr>
          <p:cNvPr id="2143235" name="Rectangle 3">
            <a:extLst>
              <a:ext uri="{FF2B5EF4-FFF2-40B4-BE49-F238E27FC236}">
                <a16:creationId xmlns:a16="http://schemas.microsoft.com/office/drawing/2014/main" id="{80863375-5DA6-012B-6EDE-E3521EFEC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295400"/>
            <a:ext cx="7543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What are the three major types of galaxies?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Spiral galaxies, elliptical galaxies, and irregular galaxies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Spirals have both disk and spheroidal components; ellipticals have no disk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How are galaxies grouped together?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Spiral galaxies tend to collect into groups of up to a few dozen galaxies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Elliptical galaxies are more common in large clusters containing hundreds to thousands of galaxies</a:t>
            </a:r>
            <a:endParaRPr lang="en-US" altLang="en-US" dirty="0">
              <a:solidFill>
                <a:schemeClr val="accent2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essier 13, a globular cluster in Hercules | Anne’s Astronomy News">
            <a:extLst>
              <a:ext uri="{FF2B5EF4-FFF2-40B4-BE49-F238E27FC236}">
                <a16:creationId xmlns:a16="http://schemas.microsoft.com/office/drawing/2014/main" id="{97B48962-5784-2D17-D868-9A9F0C37C7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0" b="15801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391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450" name="Rectangle 2">
            <a:extLst>
              <a:ext uri="{FF2B5EF4-FFF2-40B4-BE49-F238E27FC236}">
                <a16:creationId xmlns:a16="http://schemas.microsoft.com/office/drawing/2014/main" id="{30874352-BFB1-9B5E-A685-68AB14B5A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accent2"/>
                </a:solidFill>
              </a:rPr>
              <a:t>How did Hubble prove that galaxies lie far beyond the Milky Way?</a:t>
            </a:r>
          </a:p>
        </p:txBody>
      </p:sp>
      <p:pic>
        <p:nvPicPr>
          <p:cNvPr id="2152452" name="Picture 4">
            <a:extLst>
              <a:ext uri="{FF2B5EF4-FFF2-40B4-BE49-F238E27FC236}">
                <a16:creationId xmlns:a16="http://schemas.microsoft.com/office/drawing/2014/main" id="{56A8703E-9707-6C39-C192-94B4641F6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 b="11787"/>
          <a:stretch>
            <a:fillRect/>
          </a:stretch>
        </p:blipFill>
        <p:spPr bwMode="auto">
          <a:xfrm>
            <a:off x="4124326" y="2209800"/>
            <a:ext cx="36480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938" name="Rectangle 2">
            <a:extLst>
              <a:ext uri="{FF2B5EF4-FFF2-40B4-BE49-F238E27FC236}">
                <a16:creationId xmlns:a16="http://schemas.microsoft.com/office/drawing/2014/main" id="{3B8EA66E-680F-54E8-A0CF-06E1F51DF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8153400" cy="1143000"/>
          </a:xfrm>
        </p:spPr>
        <p:txBody>
          <a:bodyPr/>
          <a:lstStyle/>
          <a:p>
            <a:r>
              <a:rPr lang="en-US" altLang="en-US"/>
              <a:t>The Puzzle of “Spiral Nebulae”</a:t>
            </a:r>
          </a:p>
        </p:txBody>
      </p:sp>
      <p:sp>
        <p:nvSpPr>
          <p:cNvPr id="2215939" name="Rectangle 3">
            <a:extLst>
              <a:ext uri="{FF2B5EF4-FFF2-40B4-BE49-F238E27FC236}">
                <a16:creationId xmlns:a16="http://schemas.microsoft.com/office/drawing/2014/main" id="{AB7FCA4D-5941-51A3-873E-34EC75A12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Before Hubble, some scientists argued that “spiral nebulae” were entire galaxies like our Milky Way, while others maintained they were smaller collections of stars within the Milky Way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The debate remained unsettled until someone finally measured their distances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915" name="Rectangle 3">
            <a:extLst>
              <a:ext uri="{FF2B5EF4-FFF2-40B4-BE49-F238E27FC236}">
                <a16:creationId xmlns:a16="http://schemas.microsoft.com/office/drawing/2014/main" id="{05B7702E-2611-10D2-16BB-D96B53C3B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131" y="1267968"/>
            <a:ext cx="8567737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dirty="0"/>
              <a:t>Hubble settled the debate by measuring the distance to the Andromeda Galaxy using Cepheid variables as standard candles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While doing so, he discovered distant galaxies are moving away from us. The farther the galaxy, the faster it’s moving away. 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The space between distant galaxies is growing. Our Universe is expanding.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9363D3E-D0E9-738F-4003-D19FCBA7B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131" y="1267968"/>
            <a:ext cx="8567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dirty="0"/>
              <a:t>How do we know?</a:t>
            </a:r>
          </a:p>
        </p:txBody>
      </p:sp>
    </p:spTree>
    <p:extLst>
      <p:ext uri="{BB962C8B-B14F-4D97-AF65-F5344CB8AC3E}">
        <p14:creationId xmlns:p14="http://schemas.microsoft.com/office/powerpoint/2010/main" val="31686325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69785-EF12-5EBE-3FAA-D7D6EBC2A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B352-91A4-43C9-836F-1E999FE2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4C6707-E8BD-707C-9041-375F8D0F1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9"/>
          <a:stretch/>
        </p:blipFill>
        <p:spPr bwMode="auto">
          <a:xfrm>
            <a:off x="2584438" y="200346"/>
            <a:ext cx="7023123" cy="58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ED643C-980A-6849-53B5-971786E7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591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19A0-32C1-69E3-7B0D-84833410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E2AA1-2DFC-9FF0-149C-0C7E8D6A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3A2AAD-3363-CB84-28E6-4EC176D1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D4169-C62D-D086-E560-BA85841D39A9}"/>
              </a:ext>
            </a:extLst>
          </p:cNvPr>
          <p:cNvSpPr txBox="1"/>
          <p:nvPr/>
        </p:nvSpPr>
        <p:spPr>
          <a:xfrm>
            <a:off x="7587534" y="6269863"/>
            <a:ext cx="460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redshift = faster speed away from Earth</a:t>
            </a:r>
          </a:p>
        </p:txBody>
      </p:sp>
    </p:spTree>
    <p:extLst>
      <p:ext uri="{BB962C8B-B14F-4D97-AF65-F5344CB8AC3E}">
        <p14:creationId xmlns:p14="http://schemas.microsoft.com/office/powerpoint/2010/main" val="19740787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010" name="Rectangle 2">
            <a:extLst>
              <a:ext uri="{FF2B5EF4-FFF2-40B4-BE49-F238E27FC236}">
                <a16:creationId xmlns:a16="http://schemas.microsoft.com/office/drawing/2014/main" id="{D16C7113-D07A-4256-F1ED-63A0960BF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5881688"/>
            <a:ext cx="62286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dirty="0"/>
              <a:t>Hubble’s Law:    velocity = </a:t>
            </a:r>
            <a:r>
              <a:rPr lang="en-US" altLang="en-US" sz="2800" i="1" dirty="0"/>
              <a:t>H</a:t>
            </a:r>
            <a:r>
              <a:rPr lang="en-US" altLang="en-US" sz="2800" baseline="-25000" dirty="0"/>
              <a:t>0</a:t>
            </a:r>
            <a:r>
              <a:rPr lang="en-US" altLang="en-US" sz="2800" dirty="0"/>
              <a:t> x distance</a:t>
            </a:r>
            <a:endParaRPr lang="en-US" altLang="en-US" dirty="0"/>
          </a:p>
        </p:txBody>
      </p:sp>
      <p:pic>
        <p:nvPicPr>
          <p:cNvPr id="2219012" name="Picture 4">
            <a:extLst>
              <a:ext uri="{FF2B5EF4-FFF2-40B4-BE49-F238E27FC236}">
                <a16:creationId xmlns:a16="http://schemas.microsoft.com/office/drawing/2014/main" id="{8EC40B7A-D6F3-7FA6-C45F-D5012827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" b="15369"/>
          <a:stretch>
            <a:fillRect/>
          </a:stretch>
        </p:blipFill>
        <p:spPr bwMode="auto">
          <a:xfrm>
            <a:off x="2895600" y="304800"/>
            <a:ext cx="61150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14534-8E42-CC11-4E81-921D72292148}"/>
              </a:ext>
            </a:extLst>
          </p:cNvPr>
          <p:cNvSpPr txBox="1"/>
          <p:nvPr/>
        </p:nvSpPr>
        <p:spPr>
          <a:xfrm>
            <a:off x="588501" y="2353056"/>
            <a:ext cx="232456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redshift = faster speed away from Earth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498" name="Rectangle 2">
            <a:extLst>
              <a:ext uri="{FF2B5EF4-FFF2-40B4-BE49-F238E27FC236}">
                <a16:creationId xmlns:a16="http://schemas.microsoft.com/office/drawing/2014/main" id="{8C3EA42F-0A56-EC71-35BE-6ADA1987E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Our Universe is expanding…</a:t>
            </a:r>
          </a:p>
        </p:txBody>
      </p:sp>
      <p:pic>
        <p:nvPicPr>
          <p:cNvPr id="2154500" name="Picture 4">
            <a:extLst>
              <a:ext uri="{FF2B5EF4-FFF2-40B4-BE49-F238E27FC236}">
                <a16:creationId xmlns:a16="http://schemas.microsoft.com/office/drawing/2014/main" id="{00E4D1CC-1C2B-4908-D012-B61F5F34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" b="15369"/>
          <a:stretch>
            <a:fillRect/>
          </a:stretch>
        </p:blipFill>
        <p:spPr bwMode="auto">
          <a:xfrm>
            <a:off x="3124200" y="1828801"/>
            <a:ext cx="5334000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83" name="Text Box 3">
            <a:extLst>
              <a:ext uri="{FF2B5EF4-FFF2-40B4-BE49-F238E27FC236}">
                <a16:creationId xmlns:a16="http://schemas.microsoft.com/office/drawing/2014/main" id="{64CBB34E-B42E-3813-1BF5-D3BCBF727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04" y="2138979"/>
            <a:ext cx="959186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dirty="0"/>
              <a:t>The expansion rate appears to be the same everywhere in space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The universe has no center and no edge (as far as we can tell)</a:t>
            </a:r>
            <a:endParaRPr lang="en-US" altLang="en-US" dirty="0"/>
          </a:p>
        </p:txBody>
      </p:sp>
    </p:spTree>
  </p:cSld>
  <p:clrMapOvr>
    <a:masterClrMapping/>
  </p:clrMapOvr>
  <p:transition>
    <p:sndAc>
      <p:endSnd/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107" name="Rectangle 3">
            <a:extLst>
              <a:ext uri="{FF2B5EF4-FFF2-40B4-BE49-F238E27FC236}">
                <a16:creationId xmlns:a16="http://schemas.microsoft.com/office/drawing/2014/main" id="{29960E85-5F90-DCEE-7453-DC7BD9A8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71500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/>
              <a:t>One example of something that expands but has no center or edge is the surface of a balloon</a:t>
            </a:r>
          </a:p>
        </p:txBody>
      </p:sp>
      <p:pic>
        <p:nvPicPr>
          <p:cNvPr id="2223109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03174949-8DFC-139A-2F5A-17BC3C15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17633"/>
          <a:stretch>
            <a:fillRect/>
          </a:stretch>
        </p:blipFill>
        <p:spPr bwMode="auto">
          <a:xfrm>
            <a:off x="2514601" y="228600"/>
            <a:ext cx="684212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ousands of white-ish dots scattered on a black background, strongly concentrated towards the center">
            <a:extLst>
              <a:ext uri="{FF2B5EF4-FFF2-40B4-BE49-F238E27FC236}">
                <a16:creationId xmlns:a16="http://schemas.microsoft.com/office/drawing/2014/main" id="{DBE364CC-4BE6-5D4F-C0AF-F1ABE7CD0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 b="22477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2697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130" name="Rectangle 2">
            <a:extLst>
              <a:ext uri="{FF2B5EF4-FFF2-40B4-BE49-F238E27FC236}">
                <a16:creationId xmlns:a16="http://schemas.microsoft.com/office/drawing/2014/main" id="{0F87EA9D-2431-BB0F-699E-D86C82E8F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i="1"/>
              <a:t>Cosmological Principle</a:t>
            </a:r>
            <a:endParaRPr lang="en-US" altLang="en-US"/>
          </a:p>
        </p:txBody>
      </p:sp>
      <p:sp>
        <p:nvSpPr>
          <p:cNvPr id="2224131" name="Rectangle 3">
            <a:extLst>
              <a:ext uri="{FF2B5EF4-FFF2-40B4-BE49-F238E27FC236}">
                <a16:creationId xmlns:a16="http://schemas.microsoft.com/office/drawing/2014/main" id="{D84BA0BF-BDA5-520F-1282-36B55428B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10252788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   </a:t>
            </a:r>
            <a:r>
              <a:rPr lang="en-US" altLang="en-US" b="1" i="1" dirty="0"/>
              <a:t>The universe looks about the same no matter where you are within it</a:t>
            </a: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Matter is evenly distributed on very large scales in the universe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No center &amp; no edges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Not proved but consistent with all observations to date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  <p:transition>
    <p:sndAc>
      <p:endSnd/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B69FF-5A4C-3331-21DE-3DCC199B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time…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2578F-1A51-51D6-003E-2B18B622F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9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>
            <a:extLst>
              <a:ext uri="{FF2B5EF4-FFF2-40B4-BE49-F238E27FC236}">
                <a16:creationId xmlns:a16="http://schemas.microsoft.com/office/drawing/2014/main" id="{57136CFE-ECEA-AB4D-7175-2BD474199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The Big Bang: The beginning of time</a:t>
            </a:r>
            <a:endParaRPr lang="en-US" altLang="en-US" sz="4000" dirty="0"/>
          </a:p>
        </p:txBody>
      </p:sp>
      <p:sp>
        <p:nvSpPr>
          <p:cNvPr id="2040835" name="Rectangle 3">
            <a:extLst>
              <a:ext uri="{FF2B5EF4-FFF2-40B4-BE49-F238E27FC236}">
                <a16:creationId xmlns:a16="http://schemas.microsoft.com/office/drawing/2014/main" id="{F672CECC-6309-43AD-1C5D-694CA41C4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What were conditions like in the early universe?</a:t>
            </a:r>
          </a:p>
          <a:p>
            <a:pPr lvl="1"/>
            <a:r>
              <a:rPr lang="en-US" altLang="en-US" dirty="0"/>
              <a:t>The early universe must have been extremely hot and dense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978" name="Rectangle 2">
            <a:extLst>
              <a:ext uri="{FF2B5EF4-FFF2-40B4-BE49-F238E27FC236}">
                <a16:creationId xmlns:a16="http://schemas.microsoft.com/office/drawing/2014/main" id="{A765236E-F105-6AE8-F059-9849F7BA2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accent2"/>
                </a:solidFill>
              </a:rPr>
              <a:t>What is the history of the universe according to the Big Bang theory?</a:t>
            </a:r>
          </a:p>
        </p:txBody>
      </p:sp>
      <p:pic>
        <p:nvPicPr>
          <p:cNvPr id="2046980" name="Picture 4">
            <a:extLst>
              <a:ext uri="{FF2B5EF4-FFF2-40B4-BE49-F238E27FC236}">
                <a16:creationId xmlns:a16="http://schemas.microsoft.com/office/drawing/2014/main" id="{AA8F8B85-A1AA-D0FC-418D-893B61F2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6"/>
          <a:stretch>
            <a:fillRect/>
          </a:stretch>
        </p:blipFill>
        <p:spPr bwMode="auto">
          <a:xfrm>
            <a:off x="3581400" y="2133600"/>
            <a:ext cx="44196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2"/>
            <a:extLst>
              <a:ext uri="{FF2B5EF4-FFF2-40B4-BE49-F238E27FC236}">
                <a16:creationId xmlns:a16="http://schemas.microsoft.com/office/drawing/2014/main" id="{3BD070BF-2553-58B1-8D96-C8F417F5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2BD478C-7618-B075-92DE-78B84E8D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838826"/>
            <a:ext cx="1095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5" name="Text Box 3">
            <a:extLst>
              <a:ext uri="{FF2B5EF4-FFF2-40B4-BE49-F238E27FC236}">
                <a16:creationId xmlns:a16="http://schemas.microsoft.com/office/drawing/2014/main" id="{8D196D82-18C4-A2F8-9FF1-DBA2AA3A1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263525"/>
            <a:ext cx="2386012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 i="1"/>
              <a:t>Planck Era</a:t>
            </a:r>
          </a:p>
          <a:p>
            <a:pPr eaLnBrk="0" hangingPunct="0"/>
            <a:endParaRPr lang="en-US" altLang="en-US" sz="2800"/>
          </a:p>
          <a:p>
            <a:pPr eaLnBrk="0" hangingPunct="0"/>
            <a:r>
              <a:rPr lang="en-US" altLang="en-US" sz="2800"/>
              <a:t>Before Planck time (~10</a:t>
            </a:r>
            <a:r>
              <a:rPr lang="en-US" altLang="en-US" sz="2800" baseline="30000"/>
              <a:t>-43</a:t>
            </a:r>
            <a:r>
              <a:rPr lang="en-US" altLang="en-US" sz="2800"/>
              <a:t> sec)</a:t>
            </a:r>
          </a:p>
          <a:p>
            <a:pPr eaLnBrk="0" hangingPunct="0"/>
            <a:endParaRPr lang="en-US" altLang="en-US" sz="2800"/>
          </a:p>
          <a:p>
            <a:pPr eaLnBrk="0" hangingPunct="0"/>
            <a:r>
              <a:rPr lang="en-US" altLang="en-US" sz="2800"/>
              <a:t>No theory of quantum gravity</a:t>
            </a:r>
          </a:p>
          <a:p>
            <a:pPr eaLnBrk="0" hangingPunct="0"/>
            <a:endParaRPr lang="en-US" altLang="en-US" sz="2800" b="1" i="1"/>
          </a:p>
        </p:txBody>
      </p:sp>
      <p:pic>
        <p:nvPicPr>
          <p:cNvPr id="2061319" name="Picture 7">
            <a:hlinkClick r:id="rId2"/>
            <a:extLst>
              <a:ext uri="{FF2B5EF4-FFF2-40B4-BE49-F238E27FC236}">
                <a16:creationId xmlns:a16="http://schemas.microsoft.com/office/drawing/2014/main" id="{2F582FE5-932C-B40C-4962-DB10D135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320" name="Line 8">
            <a:extLst>
              <a:ext uri="{FF2B5EF4-FFF2-40B4-BE49-F238E27FC236}">
                <a16:creationId xmlns:a16="http://schemas.microsoft.com/office/drawing/2014/main" id="{CB400A9C-5A5B-742A-49D0-5BAC1BF5AC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6320" y="533400"/>
            <a:ext cx="3307080" cy="515874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555" name="Text Box 3">
            <a:extLst>
              <a:ext uri="{FF2B5EF4-FFF2-40B4-BE49-F238E27FC236}">
                <a16:creationId xmlns:a16="http://schemas.microsoft.com/office/drawing/2014/main" id="{785076F7-AFCE-0886-0C80-A20110A38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263525"/>
            <a:ext cx="2386012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 i="1" dirty="0"/>
              <a:t>Particle Era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Because of the high temperatures the universe was a soup of high-energic particles</a:t>
            </a:r>
          </a:p>
          <a:p>
            <a:pPr eaLnBrk="0" hangingPunct="0"/>
            <a:endParaRPr lang="en-US" altLang="en-US" sz="2800" b="1" i="1" dirty="0"/>
          </a:p>
        </p:txBody>
      </p:sp>
      <p:pic>
        <p:nvPicPr>
          <p:cNvPr id="2071557" name="Picture 5">
            <a:hlinkClick r:id="rId2"/>
            <a:extLst>
              <a:ext uri="{FF2B5EF4-FFF2-40B4-BE49-F238E27FC236}">
                <a16:creationId xmlns:a16="http://schemas.microsoft.com/office/drawing/2014/main" id="{B10721E9-74E5-43C7-06CD-23272AA5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558" name="Line 6">
            <a:extLst>
              <a:ext uri="{FF2B5EF4-FFF2-40B4-BE49-F238E27FC236}">
                <a16:creationId xmlns:a16="http://schemas.microsoft.com/office/drawing/2014/main" id="{426ED201-B284-7E1A-5578-11D678E937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533400"/>
            <a:ext cx="2514600" cy="388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579" name="Text Box 3">
            <a:extLst>
              <a:ext uri="{FF2B5EF4-FFF2-40B4-BE49-F238E27FC236}">
                <a16:creationId xmlns:a16="http://schemas.microsoft.com/office/drawing/2014/main" id="{625739A5-4467-A3C7-7A1F-A7814C4D2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263525"/>
            <a:ext cx="3140392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i="1" dirty="0"/>
              <a:t>Era of Nucleosynthesis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As the Universe expands and cools: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Nuclei begin to fuse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75% Hydrogen, 25% Helium</a:t>
            </a:r>
          </a:p>
          <a:p>
            <a:pPr eaLnBrk="0" hangingPunct="0"/>
            <a:r>
              <a:rPr lang="en-US" altLang="en-US" sz="2800" dirty="0"/>
              <a:t>(trace amounts of Lithium)</a:t>
            </a:r>
          </a:p>
          <a:p>
            <a:pPr eaLnBrk="0" hangingPunct="0"/>
            <a:endParaRPr lang="en-US" altLang="en-US" sz="2800" b="1" i="1" dirty="0"/>
          </a:p>
        </p:txBody>
      </p:sp>
      <p:pic>
        <p:nvPicPr>
          <p:cNvPr id="2072581" name="Picture 5">
            <a:hlinkClick r:id="rId2"/>
            <a:extLst>
              <a:ext uri="{FF2B5EF4-FFF2-40B4-BE49-F238E27FC236}">
                <a16:creationId xmlns:a16="http://schemas.microsoft.com/office/drawing/2014/main" id="{E2D279C6-3CE7-E8A9-6EA9-03924D7B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582" name="Line 6">
            <a:extLst>
              <a:ext uri="{FF2B5EF4-FFF2-40B4-BE49-F238E27FC236}">
                <a16:creationId xmlns:a16="http://schemas.microsoft.com/office/drawing/2014/main" id="{6442EF33-8A5B-A476-EADB-390E09A453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533400"/>
            <a:ext cx="2362200" cy="3581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603" name="Text Box 3">
            <a:extLst>
              <a:ext uri="{FF2B5EF4-FFF2-40B4-BE49-F238E27FC236}">
                <a16:creationId xmlns:a16="http://schemas.microsoft.com/office/drawing/2014/main" id="{08F2C0DD-AF51-CF53-A56B-023375D1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263526"/>
            <a:ext cx="320897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i="1" dirty="0"/>
              <a:t>Era of Nuclei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Helium nuclei form at age ~ 3 minutes</a:t>
            </a:r>
          </a:p>
        </p:txBody>
      </p:sp>
      <p:pic>
        <p:nvPicPr>
          <p:cNvPr id="2073605" name="Picture 5">
            <a:hlinkClick r:id="rId2"/>
            <a:extLst>
              <a:ext uri="{FF2B5EF4-FFF2-40B4-BE49-F238E27FC236}">
                <a16:creationId xmlns:a16="http://schemas.microsoft.com/office/drawing/2014/main" id="{AEB52AD2-9B31-B8FF-7FA4-BCB8249CA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606" name="Line 6">
            <a:extLst>
              <a:ext uri="{FF2B5EF4-FFF2-40B4-BE49-F238E27FC236}">
                <a16:creationId xmlns:a16="http://schemas.microsoft.com/office/drawing/2014/main" id="{7FAC59EE-3C0F-4D7B-4B09-92679F0A63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0180" y="533400"/>
            <a:ext cx="2903220" cy="284226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627" name="Text Box 3">
            <a:extLst>
              <a:ext uri="{FF2B5EF4-FFF2-40B4-BE49-F238E27FC236}">
                <a16:creationId xmlns:a16="http://schemas.microsoft.com/office/drawing/2014/main" id="{329CBAD3-D75F-6F26-4BE8-E13481FA7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263526"/>
            <a:ext cx="368141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i="1" dirty="0"/>
              <a:t>Era of Atoms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First stars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Atoms form at age ~ 380,000 years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Background radiation released</a:t>
            </a:r>
            <a:endParaRPr lang="en-US" altLang="en-US" sz="2800" b="1" i="1" dirty="0"/>
          </a:p>
        </p:txBody>
      </p:sp>
      <p:pic>
        <p:nvPicPr>
          <p:cNvPr id="2074629" name="Picture 5">
            <a:hlinkClick r:id="rId2"/>
            <a:extLst>
              <a:ext uri="{FF2B5EF4-FFF2-40B4-BE49-F238E27FC236}">
                <a16:creationId xmlns:a16="http://schemas.microsoft.com/office/drawing/2014/main" id="{6B4A2E41-E9BD-A6AF-943C-A1BFC12DA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630" name="Line 6">
            <a:extLst>
              <a:ext uri="{FF2B5EF4-FFF2-40B4-BE49-F238E27FC236}">
                <a16:creationId xmlns:a16="http://schemas.microsoft.com/office/drawing/2014/main" id="{09AFF57F-95F3-9CD9-0755-B137AA419B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533400"/>
            <a:ext cx="2133600" cy="213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rth of Stars - AstroEd">
            <a:extLst>
              <a:ext uri="{FF2B5EF4-FFF2-40B4-BE49-F238E27FC236}">
                <a16:creationId xmlns:a16="http://schemas.microsoft.com/office/drawing/2014/main" id="{56B770CD-821B-2352-EF5E-9A763888D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16176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95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651" name="Text Box 3">
            <a:extLst>
              <a:ext uri="{FF2B5EF4-FFF2-40B4-BE49-F238E27FC236}">
                <a16:creationId xmlns:a16="http://schemas.microsoft.com/office/drawing/2014/main" id="{F523E94A-B51D-F3D0-7FE7-329A68F23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78765"/>
            <a:ext cx="378809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i="1" dirty="0"/>
              <a:t>Era of Galaxies</a:t>
            </a:r>
          </a:p>
          <a:p>
            <a:pPr eaLnBrk="0" hangingPunct="0"/>
            <a:endParaRPr lang="en-US" altLang="en-US" sz="2800" dirty="0"/>
          </a:p>
          <a:p>
            <a:pPr eaLnBrk="0" hangingPunct="0"/>
            <a:r>
              <a:rPr lang="en-US" altLang="en-US" sz="2800" dirty="0"/>
              <a:t>Galaxies form at age ~ 1 billion years</a:t>
            </a:r>
            <a:endParaRPr lang="en-US" altLang="en-US" sz="2800" b="1" i="1" dirty="0"/>
          </a:p>
        </p:txBody>
      </p:sp>
      <p:pic>
        <p:nvPicPr>
          <p:cNvPr id="2075653" name="Picture 5">
            <a:hlinkClick r:id="rId2"/>
            <a:extLst>
              <a:ext uri="{FF2B5EF4-FFF2-40B4-BE49-F238E27FC236}">
                <a16:creationId xmlns:a16="http://schemas.microsoft.com/office/drawing/2014/main" id="{CC8E1EAC-3487-234F-6753-77AC1BBBC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>
            <a:fillRect/>
          </a:stretch>
        </p:blipFill>
        <p:spPr bwMode="auto">
          <a:xfrm>
            <a:off x="1524000" y="204788"/>
            <a:ext cx="6553200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5654" name="Line 6">
            <a:extLst>
              <a:ext uri="{FF2B5EF4-FFF2-40B4-BE49-F238E27FC236}">
                <a16:creationId xmlns:a16="http://schemas.microsoft.com/office/drawing/2014/main" id="{202A552B-A096-D502-BCD6-FA0D40546E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533400"/>
            <a:ext cx="1981200" cy="990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ndAc>
      <p:endSnd/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8308-303B-EC14-A226-66711E1B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stars, we need to understand a bit about light…</a:t>
            </a:r>
          </a:p>
        </p:txBody>
      </p:sp>
    </p:spTree>
    <p:extLst>
      <p:ext uri="{BB962C8B-B14F-4D97-AF65-F5344CB8AC3E}">
        <p14:creationId xmlns:p14="http://schemas.microsoft.com/office/powerpoint/2010/main" val="2112646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32961</TotalTime>
  <Words>1276</Words>
  <Application>Microsoft Macintosh PowerPoint</Application>
  <PresentationFormat>Widescreen</PresentationFormat>
  <Paragraphs>241</Paragraphs>
  <Slides>80</Slides>
  <Notes>11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ＭＳ Ｐゴシック</vt:lpstr>
      <vt:lpstr>Aptos</vt:lpstr>
      <vt:lpstr>Aptos Display</vt:lpstr>
      <vt:lpstr>Arial</vt:lpstr>
      <vt:lpstr>Garamond</vt:lpstr>
      <vt:lpstr>Office Theme</vt:lpstr>
      <vt:lpstr>Stars, Galaxies, and the Universe</vt:lpstr>
      <vt:lpstr>Last time</vt:lpstr>
      <vt:lpstr>Last time</vt:lpstr>
      <vt:lpstr>PowerPoint Presentation</vt:lpstr>
      <vt:lpstr>The physics on Earth applies in space.</vt:lpstr>
      <vt:lpstr>PowerPoint Presentation</vt:lpstr>
      <vt:lpstr>PowerPoint Presentation</vt:lpstr>
      <vt:lpstr>PowerPoint Presentation</vt:lpstr>
      <vt:lpstr>To understand stars, we need to understand a bit about light…</vt:lpstr>
      <vt:lpstr>PowerPoint Presentation</vt:lpstr>
      <vt:lpstr>PowerPoint Presentation</vt:lpstr>
      <vt:lpstr>PowerPoint Presentation</vt:lpstr>
      <vt:lpstr>Spreading out the light from a star</vt:lpstr>
      <vt:lpstr>PowerPoint Presentation</vt:lpstr>
      <vt:lpstr>PowerPoint Presentation</vt:lpstr>
      <vt:lpstr>A star’s mass determines its destiny.</vt:lpstr>
      <vt:lpstr>`</vt:lpstr>
      <vt:lpstr>PowerPoint Presentation</vt:lpstr>
      <vt:lpstr>PowerPoint Presentation</vt:lpstr>
      <vt:lpstr>PowerPoint Presentation</vt:lpstr>
      <vt:lpstr>PowerPoint Presentation</vt:lpstr>
      <vt:lpstr>Life after the Main Sequence dividing the stars into groups</vt:lpstr>
      <vt:lpstr>PowerPoint Presentation</vt:lpstr>
      <vt:lpstr>PowerPoint Presentation</vt:lpstr>
      <vt:lpstr>PowerPoint Presentation</vt:lpstr>
      <vt:lpstr>Life after the Main Sequence dividing the stars into groups</vt:lpstr>
      <vt:lpstr>Massive Stars: Party Hard, Live Fast, &amp; Die Explosively</vt:lpstr>
      <vt:lpstr>Galaxies and the Universe</vt:lpstr>
      <vt:lpstr>Who has seen the milky way?</vt:lpstr>
      <vt:lpstr>PowerPoint Presentation</vt:lpstr>
      <vt:lpstr>PowerPoint Presentation</vt:lpstr>
      <vt:lpstr>Andromeda Galaxy viewed with Hubble</vt:lpstr>
      <vt:lpstr>PowerPoint Presentation</vt:lpstr>
      <vt:lpstr>PowerPoint Presentation</vt:lpstr>
      <vt:lpstr>Galaxies: Islands of Stars</vt:lpstr>
      <vt:lpstr>Hubble Deep Field</vt:lpstr>
      <vt:lpstr>Galaxies and Cosmology</vt:lpstr>
      <vt:lpstr>What are the three major types of galaxies?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Thought Question</vt:lpstr>
      <vt:lpstr>Thought Question</vt:lpstr>
      <vt:lpstr>PowerPoint Presentation</vt:lpstr>
      <vt:lpstr>PowerPoint Presentation</vt:lpstr>
      <vt:lpstr>PowerPoint Presentation</vt:lpstr>
      <vt:lpstr>How are galaxies grouped together?</vt:lpstr>
      <vt:lpstr>PowerPoint Presentation</vt:lpstr>
      <vt:lpstr>PowerPoint Presentation</vt:lpstr>
      <vt:lpstr>What have we learned?</vt:lpstr>
      <vt:lpstr>How did Hubble prove that galaxies lie far beyond the Milky Way?</vt:lpstr>
      <vt:lpstr>The Puzzle of “Spiral Nebulae”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Universe is expanding…</vt:lpstr>
      <vt:lpstr>PowerPoint Presentation</vt:lpstr>
      <vt:lpstr>PowerPoint Presentation</vt:lpstr>
      <vt:lpstr>Cosmological Principle</vt:lpstr>
      <vt:lpstr>If time…</vt:lpstr>
      <vt:lpstr>The Big Bang: The beginning of time</vt:lpstr>
      <vt:lpstr>What is the history of the universe according to the Big Bang theory?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Stars</dc:title>
  <dc:creator>Philip Rosenfield</dc:creator>
  <cp:lastModifiedBy>Philip Rosenfield</cp:lastModifiedBy>
  <cp:revision>5</cp:revision>
  <dcterms:created xsi:type="dcterms:W3CDTF">2023-12-21T00:22:58Z</dcterms:created>
  <dcterms:modified xsi:type="dcterms:W3CDTF">2024-12-30T00:24:53Z</dcterms:modified>
</cp:coreProperties>
</file>